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340" r:id="rId2"/>
    <p:sldId id="256" r:id="rId3"/>
    <p:sldId id="313" r:id="rId4"/>
    <p:sldId id="257" r:id="rId5"/>
    <p:sldId id="258" r:id="rId6"/>
    <p:sldId id="341" r:id="rId7"/>
    <p:sldId id="283" r:id="rId8"/>
    <p:sldId id="284" r:id="rId9"/>
    <p:sldId id="259" r:id="rId10"/>
    <p:sldId id="260" r:id="rId11"/>
    <p:sldId id="342" r:id="rId12"/>
    <p:sldId id="261" r:id="rId13"/>
    <p:sldId id="262" r:id="rId14"/>
    <p:sldId id="263" r:id="rId15"/>
    <p:sldId id="286" r:id="rId16"/>
    <p:sldId id="285" r:id="rId17"/>
    <p:sldId id="287" r:id="rId18"/>
    <p:sldId id="288" r:id="rId19"/>
    <p:sldId id="289" r:id="rId20"/>
    <p:sldId id="290" r:id="rId21"/>
    <p:sldId id="291" r:id="rId22"/>
    <p:sldId id="292" r:id="rId23"/>
    <p:sldId id="293" r:id="rId24"/>
    <p:sldId id="294" r:id="rId25"/>
    <p:sldId id="295" r:id="rId26"/>
    <p:sldId id="296" r:id="rId27"/>
    <p:sldId id="297" r:id="rId28"/>
    <p:sldId id="298" r:id="rId29"/>
    <p:sldId id="299" r:id="rId30"/>
    <p:sldId id="300" r:id="rId31"/>
    <p:sldId id="301" r:id="rId32"/>
    <p:sldId id="302" r:id="rId33"/>
    <p:sldId id="303" r:id="rId34"/>
    <p:sldId id="304" r:id="rId35"/>
    <p:sldId id="305" r:id="rId36"/>
    <p:sldId id="306" r:id="rId37"/>
    <p:sldId id="309" r:id="rId38"/>
    <p:sldId id="307" r:id="rId39"/>
    <p:sldId id="308" r:id="rId40"/>
    <p:sldId id="310" r:id="rId41"/>
    <p:sldId id="312" r:id="rId42"/>
    <p:sldId id="311" r:id="rId43"/>
    <p:sldId id="314" r:id="rId44"/>
    <p:sldId id="315" r:id="rId45"/>
    <p:sldId id="316" r:id="rId46"/>
    <p:sldId id="317" r:id="rId47"/>
    <p:sldId id="318" r:id="rId48"/>
    <p:sldId id="319" r:id="rId49"/>
    <p:sldId id="320" r:id="rId50"/>
    <p:sldId id="321" r:id="rId51"/>
    <p:sldId id="322" r:id="rId52"/>
    <p:sldId id="323" r:id="rId53"/>
    <p:sldId id="324" r:id="rId54"/>
    <p:sldId id="325" r:id="rId55"/>
    <p:sldId id="326" r:id="rId56"/>
    <p:sldId id="327" r:id="rId57"/>
    <p:sldId id="328" r:id="rId58"/>
    <p:sldId id="329" r:id="rId59"/>
    <p:sldId id="330" r:id="rId60"/>
    <p:sldId id="331" r:id="rId61"/>
    <p:sldId id="332" r:id="rId62"/>
    <p:sldId id="333" r:id="rId63"/>
    <p:sldId id="334" r:id="rId64"/>
    <p:sldId id="335" r:id="rId65"/>
    <p:sldId id="336" r:id="rId66"/>
    <p:sldId id="337" r:id="rId67"/>
    <p:sldId id="338" r:id="rId68"/>
    <p:sldId id="339" r:id="rId69"/>
    <p:sldId id="264" r:id="rId70"/>
    <p:sldId id="265" r:id="rId71"/>
    <p:sldId id="266" r:id="rId72"/>
    <p:sldId id="267" r:id="rId73"/>
    <p:sldId id="268" r:id="rId74"/>
    <p:sldId id="269" r:id="rId75"/>
    <p:sldId id="270" r:id="rId76"/>
    <p:sldId id="271" r:id="rId77"/>
    <p:sldId id="272" r:id="rId78"/>
    <p:sldId id="273" r:id="rId79"/>
    <p:sldId id="274" r:id="rId80"/>
    <p:sldId id="275" r:id="rId81"/>
    <p:sldId id="276" r:id="rId82"/>
    <p:sldId id="277" r:id="rId83"/>
    <p:sldId id="278" r:id="rId84"/>
    <p:sldId id="280" r:id="rId85"/>
    <p:sldId id="279" r:id="rId86"/>
    <p:sldId id="282" r:id="rId87"/>
    <p:sldId id="281"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E46F0D9-6489-40EB-96D5-91E6EE63953E}">
          <p14:sldIdLst>
            <p14:sldId id="340"/>
            <p14:sldId id="256"/>
            <p14:sldId id="313"/>
          </p14:sldIdLst>
        </p14:section>
        <p14:section name="What is FF" id="{C7CF5566-8677-4EC2-BC97-5F8487CE9CAB}">
          <p14:sldIdLst>
            <p14:sldId id="257"/>
            <p14:sldId id="258"/>
            <p14:sldId id="341"/>
            <p14:sldId id="283"/>
            <p14:sldId id="284"/>
          </p14:sldIdLst>
        </p14:section>
        <p14:section name="Golden Era" id="{ED65C997-802E-416C-A1A1-5FBC94E02FD4}">
          <p14:sldIdLst>
            <p14:sldId id="259"/>
            <p14:sldId id="260"/>
            <p14:sldId id="342"/>
            <p14:sldId id="261"/>
            <p14:sldId id="262"/>
            <p14:sldId id="263"/>
          </p14:sldIdLst>
        </p14:section>
        <p14:section name="What Happened" id="{E39A0820-E61B-4E1F-98B0-68051E75CC74}">
          <p14:sldIdLst>
            <p14:sldId id="286"/>
          </p14:sldIdLst>
        </p14:section>
        <p14:section name="Graphics" id="{7495A71B-6CB7-4748-97AC-9249FD823C1D}">
          <p14:sldIdLst>
            <p14:sldId id="285"/>
            <p14:sldId id="287"/>
          </p14:sldIdLst>
        </p14:section>
        <p14:section name="Square-Enix" id="{C3C8F53A-9719-40DE-92D7-3F800714D440}">
          <p14:sldIdLst>
            <p14:sldId id="288"/>
            <p14:sldId id="289"/>
            <p14:sldId id="290"/>
            <p14:sldId id="291"/>
          </p14:sldIdLst>
        </p14:section>
        <p14:section name="How do you ruin ice cream?" id="{9A5C6F61-53B7-4E37-8F91-CF963A7E0033}">
          <p14:sldIdLst>
            <p14:sldId id="292"/>
          </p14:sldIdLst>
        </p14:section>
        <p14:section name="Multiplayer Focus" id="{F4BA6394-273E-4847-9439-7045A08DC8CA}">
          <p14:sldIdLst>
            <p14:sldId id="293"/>
            <p14:sldId id="294"/>
            <p14:sldId id="295"/>
          </p14:sldIdLst>
        </p14:section>
        <p14:section name="Graphical Focus" id="{FAE7A3C1-E247-48B8-9000-D292DB4151D1}">
          <p14:sldIdLst>
            <p14:sldId id="296"/>
            <p14:sldId id="297"/>
            <p14:sldId id="298"/>
            <p14:sldId id="299"/>
            <p14:sldId id="300"/>
          </p14:sldIdLst>
        </p14:section>
        <p14:section name="Westernization" id="{1F8CA0EA-EEE9-4E3F-9AF8-F0BDB7E02F28}">
          <p14:sldIdLst>
            <p14:sldId id="301"/>
          </p14:sldIdLst>
        </p14:section>
        <p14:section name="Combat" id="{488E078C-FA70-4EC7-802C-792F242ADDE1}">
          <p14:sldIdLst>
            <p14:sldId id="302"/>
            <p14:sldId id="303"/>
            <p14:sldId id="304"/>
          </p14:sldIdLst>
        </p14:section>
        <p14:section name="Streamline" id="{61E94399-0A3C-454A-B9CC-4ACABB285663}">
          <p14:sldIdLst>
            <p14:sldId id="305"/>
          </p14:sldIdLst>
        </p14:section>
        <p14:section name="Progression" id="{CE9E99E4-43B1-4DB7-8769-52E231912B25}">
          <p14:sldIdLst>
            <p14:sldId id="306"/>
            <p14:sldId id="309"/>
            <p14:sldId id="307"/>
            <p14:sldId id="308"/>
            <p14:sldId id="310"/>
            <p14:sldId id="312"/>
          </p14:sldIdLst>
        </p14:section>
        <p14:section name="Equipment" id="{EF5DD0D0-7E12-4932-8A7F-8EA463C2E0DF}">
          <p14:sldIdLst>
            <p14:sldId id="311"/>
            <p14:sldId id="314"/>
            <p14:sldId id="315"/>
          </p14:sldIdLst>
        </p14:section>
        <p14:section name="Characters" id="{49469DE2-0E01-4441-AEC2-423321DD892D}">
          <p14:sldIdLst>
            <p14:sldId id="316"/>
            <p14:sldId id="317"/>
            <p14:sldId id="318"/>
            <p14:sldId id="319"/>
            <p14:sldId id="320"/>
          </p14:sldIdLst>
        </p14:section>
        <p14:section name="Summons" id="{DAE080F0-E221-435B-BF2F-D293AB142F67}">
          <p14:sldIdLst>
            <p14:sldId id="321"/>
            <p14:sldId id="322"/>
            <p14:sldId id="323"/>
            <p14:sldId id="324"/>
          </p14:sldIdLst>
        </p14:section>
        <p14:section name="Narrative Trouble" id="{D9D6DB6C-E3CA-49F9-A00F-DAC563508568}">
          <p14:sldIdLst>
            <p14:sldId id="325"/>
            <p14:sldId id="326"/>
            <p14:sldId id="327"/>
            <p14:sldId id="328"/>
            <p14:sldId id="329"/>
          </p14:sldIdLst>
        </p14:section>
        <p14:section name="So we're fucked.  Now what?" id="{463AFAC3-75A6-421B-A230-BFDB4406ADFB}">
          <p14:sldIdLst>
            <p14:sldId id="330"/>
          </p14:sldIdLst>
        </p14:section>
        <p14:section name="Graphics" id="{AD4ABD77-3846-4F5E-B9C3-B81AA8671611}">
          <p14:sldIdLst>
            <p14:sldId id="331"/>
            <p14:sldId id="332"/>
            <p14:sldId id="333"/>
          </p14:sldIdLst>
        </p14:section>
        <p14:section name="Stop Westernizing" id="{2B9462B9-D067-4CBF-AE30-5DF8B4A4C8BD}">
          <p14:sldIdLst>
            <p14:sldId id="334"/>
          </p14:sldIdLst>
        </p14:section>
        <p14:section name="Progression" id="{5B60DFF9-8024-41DB-A898-35A5A28D303A}">
          <p14:sldIdLst>
            <p14:sldId id="335"/>
          </p14:sldIdLst>
        </p14:section>
        <p14:section name="Characters" id="{77B2CD10-7DA9-4581-9BDD-FFCA9A388DDC}">
          <p14:sldIdLst>
            <p14:sldId id="336"/>
          </p14:sldIdLst>
        </p14:section>
        <p14:section name="Conclusion" id="{771B8F53-B2BF-4EFB-86B8-16F02F118B01}">
          <p14:sldIdLst>
            <p14:sldId id="337"/>
          </p14:sldIdLst>
        </p14:section>
        <p14:section name="Sources" id="{841DC28B-85C0-4A71-904F-0E8CF8B8F27F}">
          <p14:sldIdLst>
            <p14:sldId id="338"/>
            <p14:sldId id="339"/>
          </p14:sldIdLst>
        </p14:section>
        <p14:section name="FF4" id="{8E00B4E3-B888-4BA9-872D-76E6D70D6009}">
          <p14:sldIdLst>
            <p14:sldId id="264"/>
            <p14:sldId id="265"/>
            <p14:sldId id="266"/>
            <p14:sldId id="267"/>
            <p14:sldId id="268"/>
            <p14:sldId id="269"/>
            <p14:sldId id="270"/>
          </p14:sldIdLst>
        </p14:section>
        <p14:section name="ff9" id="{BDA0AF8F-134A-4987-95FA-54A18D20266D}">
          <p14:sldIdLst>
            <p14:sldId id="271"/>
            <p14:sldId id="272"/>
            <p14:sldId id="273"/>
            <p14:sldId id="274"/>
            <p14:sldId id="275"/>
            <p14:sldId id="276"/>
            <p14:sldId id="277"/>
          </p14:sldIdLst>
        </p14:section>
        <p14:section name="FF9 counter" id="{1A8C6A16-9974-401C-B6C5-F6F398239DE3}">
          <p14:sldIdLst>
            <p14:sldId id="278"/>
            <p14:sldId id="280"/>
            <p14:sldId id="279"/>
          </p14:sldIdLst>
        </p14:section>
        <p14:section name="Story" id="{7CD749D4-B529-41EA-9FC8-82058C04AA0A}">
          <p14:sldIdLst>
            <p14:sldId id="282"/>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1976"/>
    <a:srgbClr val="404040"/>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104" d="100"/>
          <a:sy n="104" d="100"/>
        </p:scale>
        <p:origin x="144"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AA8E16-3CE9-4BF6-AED3-80C62BF41EDE}" type="datetimeFigureOut">
              <a:rPr lang="en-US" smtClean="0"/>
              <a:t>5/27/2019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5F6703-8787-486C-97AD-EF8EB1DE2995}" type="slidenum">
              <a:rPr lang="en-US" smtClean="0"/>
              <a:t>‹#›</a:t>
            </a:fld>
            <a:endParaRPr lang="en-US"/>
          </a:p>
        </p:txBody>
      </p:sp>
    </p:spTree>
    <p:extLst>
      <p:ext uri="{BB962C8B-B14F-4D97-AF65-F5344CB8AC3E}">
        <p14:creationId xmlns:p14="http://schemas.microsoft.com/office/powerpoint/2010/main" val="19409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venturebeat.com/2011/05/13/why-final-fantasy-xiii-is-a-terrible-game/"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deviantart.com/realzeles/art/Final-Fantasy-XV-universe-Wallpaper-1080p-620627951"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https://venturebeat.com/2011/05/13/why-final-fantasy-xiii-is-a-terrible-game/</a:t>
            </a:r>
            <a:endParaRPr lang="en-US" dirty="0"/>
          </a:p>
        </p:txBody>
      </p:sp>
      <p:sp>
        <p:nvSpPr>
          <p:cNvPr id="4" name="Slide Number Placeholder 3"/>
          <p:cNvSpPr>
            <a:spLocks noGrp="1"/>
          </p:cNvSpPr>
          <p:nvPr>
            <p:ph type="sldNum" sz="quarter" idx="5"/>
          </p:nvPr>
        </p:nvSpPr>
        <p:spPr/>
        <p:txBody>
          <a:bodyPr/>
          <a:lstStyle/>
          <a:p>
            <a:fld id="{265F6703-8787-486C-97AD-EF8EB1DE2995}" type="slidenum">
              <a:rPr lang="en-US" smtClean="0"/>
              <a:t>83</a:t>
            </a:fld>
            <a:endParaRPr lang="en-US"/>
          </a:p>
        </p:txBody>
      </p:sp>
    </p:spTree>
    <p:extLst>
      <p:ext uri="{BB962C8B-B14F-4D97-AF65-F5344CB8AC3E}">
        <p14:creationId xmlns:p14="http://schemas.microsoft.com/office/powerpoint/2010/main" val="3925114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https://www.deviantart.com/realzeles/art/Final-Fantasy-XV-universe-Wallpaper-1080p-620627951</a:t>
            </a:r>
            <a:endParaRPr lang="en-US" dirty="0"/>
          </a:p>
        </p:txBody>
      </p:sp>
      <p:sp>
        <p:nvSpPr>
          <p:cNvPr id="4" name="Slide Number Placeholder 3"/>
          <p:cNvSpPr>
            <a:spLocks noGrp="1"/>
          </p:cNvSpPr>
          <p:nvPr>
            <p:ph type="sldNum" sz="quarter" idx="5"/>
          </p:nvPr>
        </p:nvSpPr>
        <p:spPr/>
        <p:txBody>
          <a:bodyPr/>
          <a:lstStyle/>
          <a:p>
            <a:fld id="{265F6703-8787-486C-97AD-EF8EB1DE2995}" type="slidenum">
              <a:rPr lang="en-US" smtClean="0"/>
              <a:t>85</a:t>
            </a:fld>
            <a:endParaRPr lang="en-US"/>
          </a:p>
        </p:txBody>
      </p:sp>
    </p:spTree>
    <p:extLst>
      <p:ext uri="{BB962C8B-B14F-4D97-AF65-F5344CB8AC3E}">
        <p14:creationId xmlns:p14="http://schemas.microsoft.com/office/powerpoint/2010/main" val="3035940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511BE-4F75-417B-975D-2AE496BBB8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B18ACC-EDC3-4F40-AA3C-A0146C66CD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2328D3-D834-4EC9-BF48-D7E8B3F6C92E}"/>
              </a:ext>
            </a:extLst>
          </p:cNvPr>
          <p:cNvSpPr>
            <a:spLocks noGrp="1"/>
          </p:cNvSpPr>
          <p:nvPr>
            <p:ph type="dt" sz="half" idx="10"/>
          </p:nvPr>
        </p:nvSpPr>
        <p:spPr/>
        <p:txBody>
          <a:bodyPr/>
          <a:lstStyle/>
          <a:p>
            <a:fld id="{5D093B3D-B329-462F-9B0E-75E73FF11185}" type="datetimeFigureOut">
              <a:rPr lang="en-US" smtClean="0"/>
              <a:t>5/27/2019</a:t>
            </a:fld>
            <a:endParaRPr lang="en-US"/>
          </a:p>
        </p:txBody>
      </p:sp>
      <p:sp>
        <p:nvSpPr>
          <p:cNvPr id="5" name="Footer Placeholder 4">
            <a:extLst>
              <a:ext uri="{FF2B5EF4-FFF2-40B4-BE49-F238E27FC236}">
                <a16:creationId xmlns:a16="http://schemas.microsoft.com/office/drawing/2014/main" id="{166DB43F-E54E-4E79-8A9C-87319F9E50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B4CC9-4BDA-4F21-A7D3-87E6FD5A89A7}"/>
              </a:ext>
            </a:extLst>
          </p:cNvPr>
          <p:cNvSpPr>
            <a:spLocks noGrp="1"/>
          </p:cNvSpPr>
          <p:nvPr>
            <p:ph type="sldNum" sz="quarter" idx="12"/>
          </p:nvPr>
        </p:nvSpPr>
        <p:spPr/>
        <p:txBody>
          <a:bodyPr/>
          <a:lstStyle/>
          <a:p>
            <a:fld id="{4065B36D-4113-4066-BBA7-1A64F50395B4}" type="slidenum">
              <a:rPr lang="en-US" smtClean="0"/>
              <a:t>‹#›</a:t>
            </a:fld>
            <a:endParaRPr lang="en-US"/>
          </a:p>
        </p:txBody>
      </p:sp>
    </p:spTree>
    <p:extLst>
      <p:ext uri="{BB962C8B-B14F-4D97-AF65-F5344CB8AC3E}">
        <p14:creationId xmlns:p14="http://schemas.microsoft.com/office/powerpoint/2010/main" val="1209895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66CA5-8017-4691-991F-48AA612486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576D31-14DC-494D-8A61-4DE238071CD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E7BC37-B7CC-4B58-A45D-888CAC057A08}"/>
              </a:ext>
            </a:extLst>
          </p:cNvPr>
          <p:cNvSpPr>
            <a:spLocks noGrp="1"/>
          </p:cNvSpPr>
          <p:nvPr>
            <p:ph type="dt" sz="half" idx="10"/>
          </p:nvPr>
        </p:nvSpPr>
        <p:spPr/>
        <p:txBody>
          <a:bodyPr/>
          <a:lstStyle/>
          <a:p>
            <a:fld id="{5D093B3D-B329-462F-9B0E-75E73FF11185}" type="datetimeFigureOut">
              <a:rPr lang="en-US" smtClean="0"/>
              <a:t>5/27/2019</a:t>
            </a:fld>
            <a:endParaRPr lang="en-US"/>
          </a:p>
        </p:txBody>
      </p:sp>
      <p:sp>
        <p:nvSpPr>
          <p:cNvPr id="5" name="Footer Placeholder 4">
            <a:extLst>
              <a:ext uri="{FF2B5EF4-FFF2-40B4-BE49-F238E27FC236}">
                <a16:creationId xmlns:a16="http://schemas.microsoft.com/office/drawing/2014/main" id="{12661C2D-4434-433C-AC9E-DCB77615A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E47CF0-D09E-42A3-B327-7D8401F85A94}"/>
              </a:ext>
            </a:extLst>
          </p:cNvPr>
          <p:cNvSpPr>
            <a:spLocks noGrp="1"/>
          </p:cNvSpPr>
          <p:nvPr>
            <p:ph type="sldNum" sz="quarter" idx="12"/>
          </p:nvPr>
        </p:nvSpPr>
        <p:spPr/>
        <p:txBody>
          <a:bodyPr/>
          <a:lstStyle/>
          <a:p>
            <a:fld id="{4065B36D-4113-4066-BBA7-1A64F50395B4}" type="slidenum">
              <a:rPr lang="en-US" smtClean="0"/>
              <a:t>‹#›</a:t>
            </a:fld>
            <a:endParaRPr lang="en-US"/>
          </a:p>
        </p:txBody>
      </p:sp>
    </p:spTree>
    <p:extLst>
      <p:ext uri="{BB962C8B-B14F-4D97-AF65-F5344CB8AC3E}">
        <p14:creationId xmlns:p14="http://schemas.microsoft.com/office/powerpoint/2010/main" val="3339453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843881-8110-443C-A971-6ED672D9FF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1EA365-DA67-436C-B0B4-4B8B1BD0137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EA9F2-054F-40F6-9981-06241B9AEF15}"/>
              </a:ext>
            </a:extLst>
          </p:cNvPr>
          <p:cNvSpPr>
            <a:spLocks noGrp="1"/>
          </p:cNvSpPr>
          <p:nvPr>
            <p:ph type="dt" sz="half" idx="10"/>
          </p:nvPr>
        </p:nvSpPr>
        <p:spPr/>
        <p:txBody>
          <a:bodyPr/>
          <a:lstStyle/>
          <a:p>
            <a:fld id="{5D093B3D-B329-462F-9B0E-75E73FF11185}" type="datetimeFigureOut">
              <a:rPr lang="en-US" smtClean="0"/>
              <a:t>5/27/2019</a:t>
            </a:fld>
            <a:endParaRPr lang="en-US"/>
          </a:p>
        </p:txBody>
      </p:sp>
      <p:sp>
        <p:nvSpPr>
          <p:cNvPr id="5" name="Footer Placeholder 4">
            <a:extLst>
              <a:ext uri="{FF2B5EF4-FFF2-40B4-BE49-F238E27FC236}">
                <a16:creationId xmlns:a16="http://schemas.microsoft.com/office/drawing/2014/main" id="{12F14600-65D0-4708-BE53-24C47BB2F0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F9FCD1-6989-4428-9526-758C5024EBEF}"/>
              </a:ext>
            </a:extLst>
          </p:cNvPr>
          <p:cNvSpPr>
            <a:spLocks noGrp="1"/>
          </p:cNvSpPr>
          <p:nvPr>
            <p:ph type="sldNum" sz="quarter" idx="12"/>
          </p:nvPr>
        </p:nvSpPr>
        <p:spPr/>
        <p:txBody>
          <a:bodyPr/>
          <a:lstStyle/>
          <a:p>
            <a:fld id="{4065B36D-4113-4066-BBA7-1A64F50395B4}" type="slidenum">
              <a:rPr lang="en-US" smtClean="0"/>
              <a:t>‹#›</a:t>
            </a:fld>
            <a:endParaRPr lang="en-US"/>
          </a:p>
        </p:txBody>
      </p:sp>
    </p:spTree>
    <p:extLst>
      <p:ext uri="{BB962C8B-B14F-4D97-AF65-F5344CB8AC3E}">
        <p14:creationId xmlns:p14="http://schemas.microsoft.com/office/powerpoint/2010/main" val="3880962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F98AA-A972-4DF2-A0AA-B3053553A2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0D2B35-3AE2-43E8-9553-030D9AC7B88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71C0C1-4152-4C18-B9E8-685F6DB98477}"/>
              </a:ext>
            </a:extLst>
          </p:cNvPr>
          <p:cNvSpPr>
            <a:spLocks noGrp="1"/>
          </p:cNvSpPr>
          <p:nvPr>
            <p:ph type="dt" sz="half" idx="10"/>
          </p:nvPr>
        </p:nvSpPr>
        <p:spPr/>
        <p:txBody>
          <a:bodyPr/>
          <a:lstStyle/>
          <a:p>
            <a:fld id="{5D093B3D-B329-462F-9B0E-75E73FF11185}" type="datetimeFigureOut">
              <a:rPr lang="en-US" smtClean="0"/>
              <a:t>5/27/2019</a:t>
            </a:fld>
            <a:endParaRPr lang="en-US"/>
          </a:p>
        </p:txBody>
      </p:sp>
      <p:sp>
        <p:nvSpPr>
          <p:cNvPr id="5" name="Footer Placeholder 4">
            <a:extLst>
              <a:ext uri="{FF2B5EF4-FFF2-40B4-BE49-F238E27FC236}">
                <a16:creationId xmlns:a16="http://schemas.microsoft.com/office/drawing/2014/main" id="{3C345D95-F479-4F17-BC3C-69A907DB68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E39F9E-AF62-4721-B63A-DB9F325F9017}"/>
              </a:ext>
            </a:extLst>
          </p:cNvPr>
          <p:cNvSpPr>
            <a:spLocks noGrp="1"/>
          </p:cNvSpPr>
          <p:nvPr>
            <p:ph type="sldNum" sz="quarter" idx="12"/>
          </p:nvPr>
        </p:nvSpPr>
        <p:spPr/>
        <p:txBody>
          <a:bodyPr/>
          <a:lstStyle/>
          <a:p>
            <a:fld id="{4065B36D-4113-4066-BBA7-1A64F50395B4}" type="slidenum">
              <a:rPr lang="en-US" smtClean="0"/>
              <a:t>‹#›</a:t>
            </a:fld>
            <a:endParaRPr lang="en-US"/>
          </a:p>
        </p:txBody>
      </p:sp>
    </p:spTree>
    <p:extLst>
      <p:ext uri="{BB962C8B-B14F-4D97-AF65-F5344CB8AC3E}">
        <p14:creationId xmlns:p14="http://schemas.microsoft.com/office/powerpoint/2010/main" val="2335776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62B3F-998D-4BFF-B111-666E699FD2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ECCD04-7568-43BC-81CC-0D16084102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E9046FC-5DE5-415B-ADCB-38743E79B661}"/>
              </a:ext>
            </a:extLst>
          </p:cNvPr>
          <p:cNvSpPr>
            <a:spLocks noGrp="1"/>
          </p:cNvSpPr>
          <p:nvPr>
            <p:ph type="dt" sz="half" idx="10"/>
          </p:nvPr>
        </p:nvSpPr>
        <p:spPr/>
        <p:txBody>
          <a:bodyPr/>
          <a:lstStyle/>
          <a:p>
            <a:fld id="{5D093B3D-B329-462F-9B0E-75E73FF11185}" type="datetimeFigureOut">
              <a:rPr lang="en-US" smtClean="0"/>
              <a:t>5/27/2019</a:t>
            </a:fld>
            <a:endParaRPr lang="en-US"/>
          </a:p>
        </p:txBody>
      </p:sp>
      <p:sp>
        <p:nvSpPr>
          <p:cNvPr id="5" name="Footer Placeholder 4">
            <a:extLst>
              <a:ext uri="{FF2B5EF4-FFF2-40B4-BE49-F238E27FC236}">
                <a16:creationId xmlns:a16="http://schemas.microsoft.com/office/drawing/2014/main" id="{8705F312-8B50-42E2-B44F-528A5D7851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0F8694-4386-4C0A-94FD-EAC09921D924}"/>
              </a:ext>
            </a:extLst>
          </p:cNvPr>
          <p:cNvSpPr>
            <a:spLocks noGrp="1"/>
          </p:cNvSpPr>
          <p:nvPr>
            <p:ph type="sldNum" sz="quarter" idx="12"/>
          </p:nvPr>
        </p:nvSpPr>
        <p:spPr/>
        <p:txBody>
          <a:bodyPr/>
          <a:lstStyle/>
          <a:p>
            <a:fld id="{4065B36D-4113-4066-BBA7-1A64F50395B4}" type="slidenum">
              <a:rPr lang="en-US" smtClean="0"/>
              <a:t>‹#›</a:t>
            </a:fld>
            <a:endParaRPr lang="en-US"/>
          </a:p>
        </p:txBody>
      </p:sp>
    </p:spTree>
    <p:extLst>
      <p:ext uri="{BB962C8B-B14F-4D97-AF65-F5344CB8AC3E}">
        <p14:creationId xmlns:p14="http://schemas.microsoft.com/office/powerpoint/2010/main" val="2212360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2CF1B-72F0-4BD7-B191-556BF82481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5CBF62-E916-4E1D-A50F-20E45F4E385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32DE7E-74FD-4880-A460-20AE1CBA067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1719F7-9E49-4C57-9737-F5D44652BFAB}"/>
              </a:ext>
            </a:extLst>
          </p:cNvPr>
          <p:cNvSpPr>
            <a:spLocks noGrp="1"/>
          </p:cNvSpPr>
          <p:nvPr>
            <p:ph type="dt" sz="half" idx="10"/>
          </p:nvPr>
        </p:nvSpPr>
        <p:spPr/>
        <p:txBody>
          <a:bodyPr/>
          <a:lstStyle/>
          <a:p>
            <a:fld id="{5D093B3D-B329-462F-9B0E-75E73FF11185}" type="datetimeFigureOut">
              <a:rPr lang="en-US" smtClean="0"/>
              <a:t>5/27/2019</a:t>
            </a:fld>
            <a:endParaRPr lang="en-US"/>
          </a:p>
        </p:txBody>
      </p:sp>
      <p:sp>
        <p:nvSpPr>
          <p:cNvPr id="6" name="Footer Placeholder 5">
            <a:extLst>
              <a:ext uri="{FF2B5EF4-FFF2-40B4-BE49-F238E27FC236}">
                <a16:creationId xmlns:a16="http://schemas.microsoft.com/office/drawing/2014/main" id="{FC7753BB-469E-4775-8006-3ADCEF3A3A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A584C5-61E0-4487-859E-D2567F9D667C}"/>
              </a:ext>
            </a:extLst>
          </p:cNvPr>
          <p:cNvSpPr>
            <a:spLocks noGrp="1"/>
          </p:cNvSpPr>
          <p:nvPr>
            <p:ph type="sldNum" sz="quarter" idx="12"/>
          </p:nvPr>
        </p:nvSpPr>
        <p:spPr/>
        <p:txBody>
          <a:bodyPr/>
          <a:lstStyle/>
          <a:p>
            <a:fld id="{4065B36D-4113-4066-BBA7-1A64F50395B4}" type="slidenum">
              <a:rPr lang="en-US" smtClean="0"/>
              <a:t>‹#›</a:t>
            </a:fld>
            <a:endParaRPr lang="en-US"/>
          </a:p>
        </p:txBody>
      </p:sp>
    </p:spTree>
    <p:extLst>
      <p:ext uri="{BB962C8B-B14F-4D97-AF65-F5344CB8AC3E}">
        <p14:creationId xmlns:p14="http://schemas.microsoft.com/office/powerpoint/2010/main" val="3155974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3B659-77EE-4E67-A969-BB652C7D9D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2D6D287-4BD0-4114-B7A4-64BA0BB701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0772D6F-AFEF-4151-A341-997D555C254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B9B53E-D813-4083-8998-93F846449F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5015D16-D900-48C4-A064-32B2E441F04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04084E-82AE-466D-BDF3-376FBDE8E423}"/>
              </a:ext>
            </a:extLst>
          </p:cNvPr>
          <p:cNvSpPr>
            <a:spLocks noGrp="1"/>
          </p:cNvSpPr>
          <p:nvPr>
            <p:ph type="dt" sz="half" idx="10"/>
          </p:nvPr>
        </p:nvSpPr>
        <p:spPr/>
        <p:txBody>
          <a:bodyPr/>
          <a:lstStyle/>
          <a:p>
            <a:fld id="{5D093B3D-B329-462F-9B0E-75E73FF11185}" type="datetimeFigureOut">
              <a:rPr lang="en-US" smtClean="0"/>
              <a:t>5/27/2019</a:t>
            </a:fld>
            <a:endParaRPr lang="en-US"/>
          </a:p>
        </p:txBody>
      </p:sp>
      <p:sp>
        <p:nvSpPr>
          <p:cNvPr id="8" name="Footer Placeholder 7">
            <a:extLst>
              <a:ext uri="{FF2B5EF4-FFF2-40B4-BE49-F238E27FC236}">
                <a16:creationId xmlns:a16="http://schemas.microsoft.com/office/drawing/2014/main" id="{9AD36A69-C7C8-4BBB-8AFF-50F87CD3B1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FF6EB7-1D57-49B0-9585-2DD4500EF270}"/>
              </a:ext>
            </a:extLst>
          </p:cNvPr>
          <p:cNvSpPr>
            <a:spLocks noGrp="1"/>
          </p:cNvSpPr>
          <p:nvPr>
            <p:ph type="sldNum" sz="quarter" idx="12"/>
          </p:nvPr>
        </p:nvSpPr>
        <p:spPr/>
        <p:txBody>
          <a:bodyPr/>
          <a:lstStyle/>
          <a:p>
            <a:fld id="{4065B36D-4113-4066-BBA7-1A64F50395B4}" type="slidenum">
              <a:rPr lang="en-US" smtClean="0"/>
              <a:t>‹#›</a:t>
            </a:fld>
            <a:endParaRPr lang="en-US"/>
          </a:p>
        </p:txBody>
      </p:sp>
    </p:spTree>
    <p:extLst>
      <p:ext uri="{BB962C8B-B14F-4D97-AF65-F5344CB8AC3E}">
        <p14:creationId xmlns:p14="http://schemas.microsoft.com/office/powerpoint/2010/main" val="374055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F86C9-2C9D-472B-A159-E382294E89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05736F-4C64-40CB-8114-27B2D3AA2542}"/>
              </a:ext>
            </a:extLst>
          </p:cNvPr>
          <p:cNvSpPr>
            <a:spLocks noGrp="1"/>
          </p:cNvSpPr>
          <p:nvPr>
            <p:ph type="dt" sz="half" idx="10"/>
          </p:nvPr>
        </p:nvSpPr>
        <p:spPr/>
        <p:txBody>
          <a:bodyPr/>
          <a:lstStyle/>
          <a:p>
            <a:fld id="{5D093B3D-B329-462F-9B0E-75E73FF11185}" type="datetimeFigureOut">
              <a:rPr lang="en-US" smtClean="0"/>
              <a:t>5/27/2019</a:t>
            </a:fld>
            <a:endParaRPr lang="en-US"/>
          </a:p>
        </p:txBody>
      </p:sp>
      <p:sp>
        <p:nvSpPr>
          <p:cNvPr id="4" name="Footer Placeholder 3">
            <a:extLst>
              <a:ext uri="{FF2B5EF4-FFF2-40B4-BE49-F238E27FC236}">
                <a16:creationId xmlns:a16="http://schemas.microsoft.com/office/drawing/2014/main" id="{9A290776-BFD3-48D0-9AFA-8970FB2E5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D590F1-8311-45BF-9DD3-6A27C07E94F3}"/>
              </a:ext>
            </a:extLst>
          </p:cNvPr>
          <p:cNvSpPr>
            <a:spLocks noGrp="1"/>
          </p:cNvSpPr>
          <p:nvPr>
            <p:ph type="sldNum" sz="quarter" idx="12"/>
          </p:nvPr>
        </p:nvSpPr>
        <p:spPr/>
        <p:txBody>
          <a:bodyPr/>
          <a:lstStyle/>
          <a:p>
            <a:fld id="{4065B36D-4113-4066-BBA7-1A64F50395B4}" type="slidenum">
              <a:rPr lang="en-US" smtClean="0"/>
              <a:t>‹#›</a:t>
            </a:fld>
            <a:endParaRPr lang="en-US"/>
          </a:p>
        </p:txBody>
      </p:sp>
    </p:spTree>
    <p:extLst>
      <p:ext uri="{BB962C8B-B14F-4D97-AF65-F5344CB8AC3E}">
        <p14:creationId xmlns:p14="http://schemas.microsoft.com/office/powerpoint/2010/main" val="627382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63CC82-B3EE-44BE-B0F4-4508D1399AB9}"/>
              </a:ext>
            </a:extLst>
          </p:cNvPr>
          <p:cNvSpPr>
            <a:spLocks noGrp="1"/>
          </p:cNvSpPr>
          <p:nvPr>
            <p:ph type="dt" sz="half" idx="10"/>
          </p:nvPr>
        </p:nvSpPr>
        <p:spPr/>
        <p:txBody>
          <a:bodyPr/>
          <a:lstStyle/>
          <a:p>
            <a:fld id="{5D093B3D-B329-462F-9B0E-75E73FF11185}" type="datetimeFigureOut">
              <a:rPr lang="en-US" smtClean="0"/>
              <a:t>5/27/2019</a:t>
            </a:fld>
            <a:endParaRPr lang="en-US"/>
          </a:p>
        </p:txBody>
      </p:sp>
      <p:sp>
        <p:nvSpPr>
          <p:cNvPr id="3" name="Footer Placeholder 2">
            <a:extLst>
              <a:ext uri="{FF2B5EF4-FFF2-40B4-BE49-F238E27FC236}">
                <a16:creationId xmlns:a16="http://schemas.microsoft.com/office/drawing/2014/main" id="{24EC3845-A4B1-4E08-B670-D93F702100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71E039-5E72-4999-8CA3-619ADE7E96A5}"/>
              </a:ext>
            </a:extLst>
          </p:cNvPr>
          <p:cNvSpPr>
            <a:spLocks noGrp="1"/>
          </p:cNvSpPr>
          <p:nvPr>
            <p:ph type="sldNum" sz="quarter" idx="12"/>
          </p:nvPr>
        </p:nvSpPr>
        <p:spPr/>
        <p:txBody>
          <a:bodyPr/>
          <a:lstStyle/>
          <a:p>
            <a:fld id="{4065B36D-4113-4066-BBA7-1A64F50395B4}" type="slidenum">
              <a:rPr lang="en-US" smtClean="0"/>
              <a:t>‹#›</a:t>
            </a:fld>
            <a:endParaRPr lang="en-US"/>
          </a:p>
        </p:txBody>
      </p:sp>
    </p:spTree>
    <p:extLst>
      <p:ext uri="{BB962C8B-B14F-4D97-AF65-F5344CB8AC3E}">
        <p14:creationId xmlns:p14="http://schemas.microsoft.com/office/powerpoint/2010/main" val="2323101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4B1B-73E2-4B7B-883E-0D53C06D09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D0C5E0-4F7D-43E6-B13E-6D9ED9F55F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4AF9DE-9F37-4D98-AC2D-265E660B76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32A55B6-338B-48DC-B705-0249A8335F7B}"/>
              </a:ext>
            </a:extLst>
          </p:cNvPr>
          <p:cNvSpPr>
            <a:spLocks noGrp="1"/>
          </p:cNvSpPr>
          <p:nvPr>
            <p:ph type="dt" sz="half" idx="10"/>
          </p:nvPr>
        </p:nvSpPr>
        <p:spPr/>
        <p:txBody>
          <a:bodyPr/>
          <a:lstStyle/>
          <a:p>
            <a:fld id="{5D093B3D-B329-462F-9B0E-75E73FF11185}" type="datetimeFigureOut">
              <a:rPr lang="en-US" smtClean="0"/>
              <a:t>5/27/2019</a:t>
            </a:fld>
            <a:endParaRPr lang="en-US"/>
          </a:p>
        </p:txBody>
      </p:sp>
      <p:sp>
        <p:nvSpPr>
          <p:cNvPr id="6" name="Footer Placeholder 5">
            <a:extLst>
              <a:ext uri="{FF2B5EF4-FFF2-40B4-BE49-F238E27FC236}">
                <a16:creationId xmlns:a16="http://schemas.microsoft.com/office/drawing/2014/main" id="{34F9C9D3-2B41-4C7C-BCF5-B5F823E9E9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C10431-1A59-4FE9-8925-521CEB97FB9B}"/>
              </a:ext>
            </a:extLst>
          </p:cNvPr>
          <p:cNvSpPr>
            <a:spLocks noGrp="1"/>
          </p:cNvSpPr>
          <p:nvPr>
            <p:ph type="sldNum" sz="quarter" idx="12"/>
          </p:nvPr>
        </p:nvSpPr>
        <p:spPr/>
        <p:txBody>
          <a:bodyPr/>
          <a:lstStyle/>
          <a:p>
            <a:fld id="{4065B36D-4113-4066-BBA7-1A64F50395B4}" type="slidenum">
              <a:rPr lang="en-US" smtClean="0"/>
              <a:t>‹#›</a:t>
            </a:fld>
            <a:endParaRPr lang="en-US"/>
          </a:p>
        </p:txBody>
      </p:sp>
    </p:spTree>
    <p:extLst>
      <p:ext uri="{BB962C8B-B14F-4D97-AF65-F5344CB8AC3E}">
        <p14:creationId xmlns:p14="http://schemas.microsoft.com/office/powerpoint/2010/main" val="3536070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4E2B7-68F7-4FAA-A647-D5157623E2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BD11D5-E974-4C6F-B8DF-D6106E4450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AE9D81-EFCE-43B0-86E8-B6EAD639E6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C228B6-B5C1-4EEE-A6D3-67578D3E8E9D}"/>
              </a:ext>
            </a:extLst>
          </p:cNvPr>
          <p:cNvSpPr>
            <a:spLocks noGrp="1"/>
          </p:cNvSpPr>
          <p:nvPr>
            <p:ph type="dt" sz="half" idx="10"/>
          </p:nvPr>
        </p:nvSpPr>
        <p:spPr/>
        <p:txBody>
          <a:bodyPr/>
          <a:lstStyle/>
          <a:p>
            <a:fld id="{5D093B3D-B329-462F-9B0E-75E73FF11185}" type="datetimeFigureOut">
              <a:rPr lang="en-US" smtClean="0"/>
              <a:t>5/27/2019</a:t>
            </a:fld>
            <a:endParaRPr lang="en-US"/>
          </a:p>
        </p:txBody>
      </p:sp>
      <p:sp>
        <p:nvSpPr>
          <p:cNvPr id="6" name="Footer Placeholder 5">
            <a:extLst>
              <a:ext uri="{FF2B5EF4-FFF2-40B4-BE49-F238E27FC236}">
                <a16:creationId xmlns:a16="http://schemas.microsoft.com/office/drawing/2014/main" id="{7BB759EB-7307-4D68-A368-87AB088657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373FA2-A340-47E0-91B8-3605E9CFD300}"/>
              </a:ext>
            </a:extLst>
          </p:cNvPr>
          <p:cNvSpPr>
            <a:spLocks noGrp="1"/>
          </p:cNvSpPr>
          <p:nvPr>
            <p:ph type="sldNum" sz="quarter" idx="12"/>
          </p:nvPr>
        </p:nvSpPr>
        <p:spPr/>
        <p:txBody>
          <a:bodyPr/>
          <a:lstStyle/>
          <a:p>
            <a:fld id="{4065B36D-4113-4066-BBA7-1A64F50395B4}" type="slidenum">
              <a:rPr lang="en-US" smtClean="0"/>
              <a:t>‹#›</a:t>
            </a:fld>
            <a:endParaRPr lang="en-US"/>
          </a:p>
        </p:txBody>
      </p:sp>
    </p:spTree>
    <p:extLst>
      <p:ext uri="{BB962C8B-B14F-4D97-AF65-F5344CB8AC3E}">
        <p14:creationId xmlns:p14="http://schemas.microsoft.com/office/powerpoint/2010/main" val="2967868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32B0BE-4F7F-4940-B176-AA7B154EB7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CF549E-639D-43DE-928F-91B64A6945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C9274C-0CA2-4453-B4AB-99108E3BA9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093B3D-B329-462F-9B0E-75E73FF11185}" type="datetimeFigureOut">
              <a:rPr lang="en-US" smtClean="0"/>
              <a:t>5/27/2019</a:t>
            </a:fld>
            <a:endParaRPr lang="en-US"/>
          </a:p>
        </p:txBody>
      </p:sp>
      <p:sp>
        <p:nvSpPr>
          <p:cNvPr id="5" name="Footer Placeholder 4">
            <a:extLst>
              <a:ext uri="{FF2B5EF4-FFF2-40B4-BE49-F238E27FC236}">
                <a16:creationId xmlns:a16="http://schemas.microsoft.com/office/drawing/2014/main" id="{065BC44D-AF72-449C-AC50-3FDC6479FF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982228-EDBB-46D5-995B-1DE6B5BC75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65B36D-4113-4066-BBA7-1A64F50395B4}" type="slidenum">
              <a:rPr lang="en-US" smtClean="0"/>
              <a:t>‹#›</a:t>
            </a:fld>
            <a:endParaRPr lang="en-US"/>
          </a:p>
        </p:txBody>
      </p:sp>
    </p:spTree>
    <p:extLst>
      <p:ext uri="{BB962C8B-B14F-4D97-AF65-F5344CB8AC3E}">
        <p14:creationId xmlns:p14="http://schemas.microsoft.com/office/powerpoint/2010/main" val="22688689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2.xml"/><Relationship Id="rId6" Type="http://schemas.openxmlformats.org/officeDocument/2006/relationships/image" Target="../media/image15.gif"/><Relationship Id="rId5" Type="http://schemas.openxmlformats.org/officeDocument/2006/relationships/image" Target="../media/image14.gif"/><Relationship Id="rId4" Type="http://schemas.openxmlformats.org/officeDocument/2006/relationships/image" Target="../media/image13.gif"/></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7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gif"/><Relationship Id="rId4" Type="http://schemas.openxmlformats.org/officeDocument/2006/relationships/image" Target="../media/image21.gif"/></Relationships>
</file>

<file path=ppt/slides/_rels/slide7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2.xml"/><Relationship Id="rId6" Type="http://schemas.openxmlformats.org/officeDocument/2006/relationships/image" Target="../media/image28.gif"/><Relationship Id="rId5" Type="http://schemas.openxmlformats.org/officeDocument/2006/relationships/image" Target="../media/image27.gif"/><Relationship Id="rId4" Type="http://schemas.openxmlformats.org/officeDocument/2006/relationships/image" Target="../media/image26.gif"/></Relationships>
</file>

<file path=ppt/slides/_rels/slide7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74.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gif"/><Relationship Id="rId1" Type="http://schemas.openxmlformats.org/officeDocument/2006/relationships/slideLayout" Target="../slideLayouts/slideLayout2.xml"/><Relationship Id="rId6" Type="http://schemas.openxmlformats.org/officeDocument/2006/relationships/hyperlink" Target="https://finalfantasy.fandom.com/wiki/Ninjutsu_(Final_Fantasy_IV)" TargetMode="External"/><Relationship Id="rId5" Type="http://schemas.openxmlformats.org/officeDocument/2006/relationships/hyperlink" Target="https://finalfantasy.fandom.com/wiki/Rosa_Joanna_Farrell" TargetMode="External"/><Relationship Id="rId4" Type="http://schemas.openxmlformats.org/officeDocument/2006/relationships/hyperlink" Target="https://finalfantasy.fandom.com/wiki/Rydia"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3.jf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45375-0A55-48E2-867D-F424B88F543B}"/>
              </a:ext>
            </a:extLst>
          </p:cNvPr>
          <p:cNvSpPr>
            <a:spLocks noGrp="1"/>
          </p:cNvSpPr>
          <p:nvPr>
            <p:ph type="ctrTitle"/>
          </p:nvPr>
        </p:nvSpPr>
        <p:spPr/>
        <p:txBody>
          <a:bodyPr>
            <a:normAutofit fontScale="90000"/>
          </a:bodyPr>
          <a:lstStyle/>
          <a:p>
            <a:r>
              <a:rPr lang="en-US" dirty="0"/>
              <a:t>- Add counter arguments</a:t>
            </a:r>
            <a:br>
              <a:rPr lang="en-US" dirty="0"/>
            </a:br>
            <a:r>
              <a:rPr lang="en-US" dirty="0"/>
              <a:t>- Do sources</a:t>
            </a:r>
            <a:br>
              <a:rPr lang="en-US" dirty="0"/>
            </a:br>
            <a:endParaRPr lang="en-US" dirty="0"/>
          </a:p>
        </p:txBody>
      </p:sp>
      <p:sp>
        <p:nvSpPr>
          <p:cNvPr id="3" name="Subtitle 2">
            <a:extLst>
              <a:ext uri="{FF2B5EF4-FFF2-40B4-BE49-F238E27FC236}">
                <a16:creationId xmlns:a16="http://schemas.microsoft.com/office/drawing/2014/main" id="{15D3AF14-12EE-43EF-8715-3627531D230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7958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A5A93-A238-4A64-ABED-EA9EC1CAE309}"/>
              </a:ext>
            </a:extLst>
          </p:cNvPr>
          <p:cNvSpPr>
            <a:spLocks noGrp="1"/>
          </p:cNvSpPr>
          <p:nvPr>
            <p:ph type="title"/>
          </p:nvPr>
        </p:nvSpPr>
        <p:spPr/>
        <p:txBody>
          <a:bodyPr/>
          <a:lstStyle/>
          <a:p>
            <a:r>
              <a:rPr lang="en-US" dirty="0"/>
              <a:t>Final Fantasy Golden Era - FFVI</a:t>
            </a:r>
          </a:p>
        </p:txBody>
      </p:sp>
      <p:pic>
        <p:nvPicPr>
          <p:cNvPr id="5" name="Content Placeholder 4">
            <a:extLst>
              <a:ext uri="{FF2B5EF4-FFF2-40B4-BE49-F238E27FC236}">
                <a16:creationId xmlns:a16="http://schemas.microsoft.com/office/drawing/2014/main" id="{C9606B89-1DA6-4FDF-90AD-44DDCF8E18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01091"/>
            <a:ext cx="7464960" cy="5056909"/>
          </a:xfrm>
        </p:spPr>
      </p:pic>
    </p:spTree>
    <p:extLst>
      <p:ext uri="{BB962C8B-B14F-4D97-AF65-F5344CB8AC3E}">
        <p14:creationId xmlns:p14="http://schemas.microsoft.com/office/powerpoint/2010/main" val="2363043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56CCC-7092-49BB-AC1D-82D35BFD2D46}"/>
              </a:ext>
            </a:extLst>
          </p:cNvPr>
          <p:cNvSpPr>
            <a:spLocks noGrp="1"/>
          </p:cNvSpPr>
          <p:nvPr>
            <p:ph type="title"/>
          </p:nvPr>
        </p:nvSpPr>
        <p:spPr/>
        <p:txBody>
          <a:bodyPr/>
          <a:lstStyle/>
          <a:p>
            <a:r>
              <a:rPr lang="en-US" dirty="0"/>
              <a:t>What Happened</a:t>
            </a:r>
          </a:p>
        </p:txBody>
      </p:sp>
      <p:sp>
        <p:nvSpPr>
          <p:cNvPr id="3" name="Content Placeholder 2">
            <a:extLst>
              <a:ext uri="{FF2B5EF4-FFF2-40B4-BE49-F238E27FC236}">
                <a16:creationId xmlns:a16="http://schemas.microsoft.com/office/drawing/2014/main" id="{019BC31E-009D-4D33-970E-81213C193E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76759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EB389-2309-480F-943B-1399C2458F47}"/>
              </a:ext>
            </a:extLst>
          </p:cNvPr>
          <p:cNvSpPr>
            <a:spLocks noGrp="1"/>
          </p:cNvSpPr>
          <p:nvPr>
            <p:ph type="title"/>
          </p:nvPr>
        </p:nvSpPr>
        <p:spPr/>
        <p:txBody>
          <a:bodyPr/>
          <a:lstStyle/>
          <a:p>
            <a:r>
              <a:rPr lang="en-US" dirty="0"/>
              <a:t>What can be done?</a:t>
            </a:r>
          </a:p>
        </p:txBody>
      </p:sp>
      <p:sp>
        <p:nvSpPr>
          <p:cNvPr id="3" name="Content Placeholder 2">
            <a:extLst>
              <a:ext uri="{FF2B5EF4-FFF2-40B4-BE49-F238E27FC236}">
                <a16:creationId xmlns:a16="http://schemas.microsoft.com/office/drawing/2014/main" id="{150C1688-DC67-4C69-9FFD-0B28D6D5F11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11562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7DAA5-2B11-4E7D-980F-DADB07805735}"/>
              </a:ext>
            </a:extLst>
          </p:cNvPr>
          <p:cNvSpPr>
            <a:spLocks noGrp="1"/>
          </p:cNvSpPr>
          <p:nvPr>
            <p:ph type="title"/>
          </p:nvPr>
        </p:nvSpPr>
        <p:spPr/>
        <p:txBody>
          <a:bodyPr/>
          <a:lstStyle/>
          <a:p>
            <a:r>
              <a:rPr lang="en-US" dirty="0"/>
              <a:t>Game Design</a:t>
            </a:r>
          </a:p>
        </p:txBody>
      </p:sp>
      <p:sp>
        <p:nvSpPr>
          <p:cNvPr id="3" name="Content Placeholder 2">
            <a:extLst>
              <a:ext uri="{FF2B5EF4-FFF2-40B4-BE49-F238E27FC236}">
                <a16:creationId xmlns:a16="http://schemas.microsoft.com/office/drawing/2014/main" id="{27A556C4-76DB-4717-83D1-05377962CEFC}"/>
              </a:ext>
            </a:extLst>
          </p:cNvPr>
          <p:cNvSpPr>
            <a:spLocks noGrp="1"/>
          </p:cNvSpPr>
          <p:nvPr>
            <p:ph idx="1"/>
          </p:nvPr>
        </p:nvSpPr>
        <p:spPr/>
        <p:txBody>
          <a:bodyPr>
            <a:normAutofit lnSpcReduction="10000"/>
          </a:bodyPr>
          <a:lstStyle/>
          <a:p>
            <a:r>
              <a:rPr lang="en-US" dirty="0"/>
              <a:t>Narrative</a:t>
            </a:r>
          </a:p>
          <a:p>
            <a:r>
              <a:rPr lang="en-US" dirty="0"/>
              <a:t>- has consequences</a:t>
            </a:r>
          </a:p>
          <a:p>
            <a:endParaRPr lang="en-US" dirty="0"/>
          </a:p>
          <a:p>
            <a:r>
              <a:rPr lang="en-US" dirty="0"/>
              <a:t>Gameplay</a:t>
            </a:r>
          </a:p>
          <a:p>
            <a:r>
              <a:rPr lang="en-US" dirty="0"/>
              <a:t>Good character development for power fantasy</a:t>
            </a:r>
          </a:p>
          <a:p>
            <a:r>
              <a:rPr lang="en-US" dirty="0"/>
              <a:t>Thoughtful combat</a:t>
            </a:r>
          </a:p>
          <a:p>
            <a:endParaRPr lang="en-US" dirty="0"/>
          </a:p>
          <a:p>
            <a:r>
              <a:rPr lang="en-US" dirty="0"/>
              <a:t>Setting</a:t>
            </a:r>
          </a:p>
          <a:p>
            <a:r>
              <a:rPr lang="en-US" dirty="0"/>
              <a:t>Management</a:t>
            </a:r>
          </a:p>
          <a:p>
            <a:endParaRPr lang="en-US" dirty="0"/>
          </a:p>
        </p:txBody>
      </p:sp>
    </p:spTree>
    <p:extLst>
      <p:ext uri="{BB962C8B-B14F-4D97-AF65-F5344CB8AC3E}">
        <p14:creationId xmlns:p14="http://schemas.microsoft.com/office/powerpoint/2010/main" val="1345261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18CA9-0DE8-45B3-AC09-8A5E8CEA3037}"/>
              </a:ext>
            </a:extLst>
          </p:cNvPr>
          <p:cNvSpPr>
            <a:spLocks noGrp="1"/>
          </p:cNvSpPr>
          <p:nvPr>
            <p:ph type="title"/>
          </p:nvPr>
        </p:nvSpPr>
        <p:spPr/>
        <p:txBody>
          <a:bodyPr/>
          <a:lstStyle/>
          <a:p>
            <a:r>
              <a:rPr lang="en-US" dirty="0"/>
              <a:t>Narrative</a:t>
            </a:r>
          </a:p>
        </p:txBody>
      </p:sp>
      <p:sp>
        <p:nvSpPr>
          <p:cNvPr id="3" name="Content Placeholder 2">
            <a:extLst>
              <a:ext uri="{FF2B5EF4-FFF2-40B4-BE49-F238E27FC236}">
                <a16:creationId xmlns:a16="http://schemas.microsoft.com/office/drawing/2014/main" id="{AF731537-226E-4548-9230-5CD32E4CC235}"/>
              </a:ext>
            </a:extLst>
          </p:cNvPr>
          <p:cNvSpPr>
            <a:spLocks noGrp="1"/>
          </p:cNvSpPr>
          <p:nvPr>
            <p:ph idx="1"/>
          </p:nvPr>
        </p:nvSpPr>
        <p:spPr/>
        <p:txBody>
          <a:bodyPr/>
          <a:lstStyle/>
          <a:p>
            <a:r>
              <a:rPr lang="en-US" dirty="0"/>
              <a:t>Feels like it has consequences, impactful</a:t>
            </a:r>
          </a:p>
          <a:p>
            <a:r>
              <a:rPr lang="en-US" dirty="0"/>
              <a:t>Easy to understand, lore to find</a:t>
            </a:r>
          </a:p>
          <a:p>
            <a:endParaRPr lang="en-US" dirty="0"/>
          </a:p>
          <a:p>
            <a:endParaRPr lang="en-US" dirty="0"/>
          </a:p>
        </p:txBody>
      </p:sp>
    </p:spTree>
    <p:extLst>
      <p:ext uri="{BB962C8B-B14F-4D97-AF65-F5344CB8AC3E}">
        <p14:creationId xmlns:p14="http://schemas.microsoft.com/office/powerpoint/2010/main" val="4037255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64A67-FA5B-4522-A46B-722C86F521AF}"/>
              </a:ext>
            </a:extLst>
          </p:cNvPr>
          <p:cNvSpPr>
            <a:spLocks noGrp="1"/>
          </p:cNvSpPr>
          <p:nvPr>
            <p:ph type="title"/>
          </p:nvPr>
        </p:nvSpPr>
        <p:spPr/>
        <p:txBody>
          <a:bodyPr/>
          <a:lstStyle/>
          <a:p>
            <a:r>
              <a:rPr lang="en-US" dirty="0"/>
              <a:t>What Happened?</a:t>
            </a:r>
          </a:p>
        </p:txBody>
      </p:sp>
      <p:sp>
        <p:nvSpPr>
          <p:cNvPr id="3" name="Content Placeholder 2">
            <a:extLst>
              <a:ext uri="{FF2B5EF4-FFF2-40B4-BE49-F238E27FC236}">
                <a16:creationId xmlns:a16="http://schemas.microsoft.com/office/drawing/2014/main" id="{495863F5-AE5E-4680-8925-8824519A08B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02716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5F936-0C5C-479B-8532-72689FA80F59}"/>
              </a:ext>
            </a:extLst>
          </p:cNvPr>
          <p:cNvSpPr>
            <a:spLocks noGrp="1"/>
          </p:cNvSpPr>
          <p:nvPr>
            <p:ph type="title"/>
          </p:nvPr>
        </p:nvSpPr>
        <p:spPr/>
        <p:txBody>
          <a:bodyPr/>
          <a:lstStyle/>
          <a:p>
            <a:r>
              <a:rPr lang="en-US" dirty="0"/>
              <a:t>Graphical Focus</a:t>
            </a:r>
          </a:p>
        </p:txBody>
      </p:sp>
      <p:sp>
        <p:nvSpPr>
          <p:cNvPr id="3" name="Content Placeholder 2">
            <a:extLst>
              <a:ext uri="{FF2B5EF4-FFF2-40B4-BE49-F238E27FC236}">
                <a16:creationId xmlns:a16="http://schemas.microsoft.com/office/drawing/2014/main" id="{B2D91D0E-3F68-437A-AFFF-897770A1CEC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25422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E529-87A1-40B1-B2D1-703F87155261}"/>
              </a:ext>
            </a:extLst>
          </p:cNvPr>
          <p:cNvSpPr>
            <a:spLocks noGrp="1"/>
          </p:cNvSpPr>
          <p:nvPr>
            <p:ph type="title"/>
          </p:nvPr>
        </p:nvSpPr>
        <p:spPr/>
        <p:txBody>
          <a:bodyPr/>
          <a:lstStyle/>
          <a:p>
            <a:r>
              <a:rPr lang="en-US" dirty="0"/>
              <a:t>Spirits Within</a:t>
            </a:r>
          </a:p>
        </p:txBody>
      </p:sp>
      <p:sp>
        <p:nvSpPr>
          <p:cNvPr id="3" name="Content Placeholder 2">
            <a:extLst>
              <a:ext uri="{FF2B5EF4-FFF2-40B4-BE49-F238E27FC236}">
                <a16:creationId xmlns:a16="http://schemas.microsoft.com/office/drawing/2014/main" id="{AB96995F-9A8D-4452-8C3E-B0D90C55BD5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0832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3764C-CB3E-4199-AA52-76E88A96B91C}"/>
              </a:ext>
            </a:extLst>
          </p:cNvPr>
          <p:cNvSpPr>
            <a:spLocks noGrp="1"/>
          </p:cNvSpPr>
          <p:nvPr>
            <p:ph type="title"/>
          </p:nvPr>
        </p:nvSpPr>
        <p:spPr/>
        <p:txBody>
          <a:bodyPr/>
          <a:lstStyle/>
          <a:p>
            <a:r>
              <a:rPr lang="en-US" dirty="0"/>
              <a:t>Square’s Financial Troubles</a:t>
            </a:r>
          </a:p>
        </p:txBody>
      </p:sp>
      <p:sp>
        <p:nvSpPr>
          <p:cNvPr id="3" name="Content Placeholder 2">
            <a:extLst>
              <a:ext uri="{FF2B5EF4-FFF2-40B4-BE49-F238E27FC236}">
                <a16:creationId xmlns:a16="http://schemas.microsoft.com/office/drawing/2014/main" id="{165253CB-ADCC-4A31-88D0-0B8743FB4C3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58352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266B-0838-4E8C-895B-58781C1567B2}"/>
              </a:ext>
            </a:extLst>
          </p:cNvPr>
          <p:cNvSpPr>
            <a:spLocks noGrp="1"/>
          </p:cNvSpPr>
          <p:nvPr>
            <p:ph type="title"/>
          </p:nvPr>
        </p:nvSpPr>
        <p:spPr/>
        <p:txBody>
          <a:bodyPr/>
          <a:lstStyle/>
          <a:p>
            <a:r>
              <a:rPr lang="en-US" dirty="0"/>
              <a:t>Enix desire to reach western audience</a:t>
            </a:r>
          </a:p>
        </p:txBody>
      </p:sp>
      <p:sp>
        <p:nvSpPr>
          <p:cNvPr id="3" name="Content Placeholder 2">
            <a:extLst>
              <a:ext uri="{FF2B5EF4-FFF2-40B4-BE49-F238E27FC236}">
                <a16:creationId xmlns:a16="http://schemas.microsoft.com/office/drawing/2014/main" id="{7D99D9E7-AC31-460C-8124-E18B4D27016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85275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8E642-C720-4C6F-8F91-8756BCFBC81C}"/>
              </a:ext>
            </a:extLst>
          </p:cNvPr>
          <p:cNvSpPr>
            <a:spLocks noGrp="1"/>
          </p:cNvSpPr>
          <p:nvPr>
            <p:ph type="ctrTitle"/>
          </p:nvPr>
        </p:nvSpPr>
        <p:spPr>
          <a:xfrm>
            <a:off x="4719557" y="1708952"/>
            <a:ext cx="2323798" cy="1054768"/>
          </a:xfrm>
        </p:spPr>
        <p:txBody>
          <a:bodyPr/>
          <a:lstStyle/>
          <a:p>
            <a:r>
              <a:rPr lang="en-US" dirty="0">
                <a:solidFill>
                  <a:schemeClr val="bg1"/>
                </a:solidFill>
                <a:latin typeface="Baskerville Old Face" panose="02020602080505020303" pitchFamily="18" charset="0"/>
              </a:rPr>
              <a:t>Make</a:t>
            </a:r>
          </a:p>
        </p:txBody>
      </p:sp>
      <p:sp>
        <p:nvSpPr>
          <p:cNvPr id="4" name="TextBox 3">
            <a:extLst>
              <a:ext uri="{FF2B5EF4-FFF2-40B4-BE49-F238E27FC236}">
                <a16:creationId xmlns:a16="http://schemas.microsoft.com/office/drawing/2014/main" id="{64192E73-0B37-4614-B23E-0F678A92DD93}"/>
              </a:ext>
            </a:extLst>
          </p:cNvPr>
          <p:cNvSpPr txBox="1"/>
          <p:nvPr/>
        </p:nvSpPr>
        <p:spPr>
          <a:xfrm>
            <a:off x="3923930" y="4280711"/>
            <a:ext cx="4039340" cy="1015663"/>
          </a:xfrm>
          <a:prstGeom prst="rect">
            <a:avLst/>
          </a:prstGeom>
          <a:noFill/>
        </p:spPr>
        <p:txBody>
          <a:bodyPr wrap="square" rtlCol="0">
            <a:spAutoFit/>
          </a:bodyPr>
          <a:lstStyle/>
          <a:p>
            <a:r>
              <a:rPr lang="en-US" sz="6000" dirty="0">
                <a:solidFill>
                  <a:schemeClr val="bg1"/>
                </a:solidFill>
                <a:latin typeface="Baskerville Old Face" panose="02020602080505020303" pitchFamily="18" charset="0"/>
              </a:rPr>
              <a:t>Great</a:t>
            </a:r>
            <a:r>
              <a:rPr lang="en-US" dirty="0">
                <a:solidFill>
                  <a:schemeClr val="bg1"/>
                </a:solidFill>
                <a:latin typeface="Baskerville Old Face" panose="02020602080505020303" pitchFamily="18" charset="0"/>
              </a:rPr>
              <a:t>  </a:t>
            </a:r>
            <a:r>
              <a:rPr lang="en-US" sz="6000" dirty="0">
                <a:solidFill>
                  <a:schemeClr val="bg1"/>
                </a:solidFill>
                <a:latin typeface="Baskerville Old Face" panose="02020602080505020303" pitchFamily="18" charset="0"/>
              </a:rPr>
              <a:t>Again</a:t>
            </a:r>
            <a:endParaRPr lang="en-US" sz="6000" dirty="0"/>
          </a:p>
        </p:txBody>
      </p:sp>
    </p:spTree>
    <p:extLst>
      <p:ext uri="{BB962C8B-B14F-4D97-AF65-F5344CB8AC3E}">
        <p14:creationId xmlns:p14="http://schemas.microsoft.com/office/powerpoint/2010/main" val="2827740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AB0BA-8ABC-4409-A53F-6AF747AAF191}"/>
              </a:ext>
            </a:extLst>
          </p:cNvPr>
          <p:cNvSpPr>
            <a:spLocks noGrp="1"/>
          </p:cNvSpPr>
          <p:nvPr>
            <p:ph type="title"/>
          </p:nvPr>
        </p:nvSpPr>
        <p:spPr/>
        <p:txBody>
          <a:bodyPr/>
          <a:lstStyle/>
          <a:p>
            <a:r>
              <a:rPr lang="en-US" dirty="0"/>
              <a:t>Square-Enix Merger</a:t>
            </a:r>
          </a:p>
        </p:txBody>
      </p:sp>
      <p:sp>
        <p:nvSpPr>
          <p:cNvPr id="3" name="Content Placeholder 2">
            <a:extLst>
              <a:ext uri="{FF2B5EF4-FFF2-40B4-BE49-F238E27FC236}">
                <a16:creationId xmlns:a16="http://schemas.microsoft.com/office/drawing/2014/main" id="{AA0802F7-F7B2-4A0C-8492-ADF37C5BB39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47179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54967-8C5A-4923-8683-24AD1EA88AE8}"/>
              </a:ext>
            </a:extLst>
          </p:cNvPr>
          <p:cNvSpPr>
            <a:spLocks noGrp="1"/>
          </p:cNvSpPr>
          <p:nvPr>
            <p:ph type="title"/>
          </p:nvPr>
        </p:nvSpPr>
        <p:spPr/>
        <p:txBody>
          <a:bodyPr/>
          <a:lstStyle/>
          <a:p>
            <a:r>
              <a:rPr lang="en-US" dirty="0"/>
              <a:t>Outcome</a:t>
            </a:r>
          </a:p>
        </p:txBody>
      </p:sp>
      <p:sp>
        <p:nvSpPr>
          <p:cNvPr id="3" name="Content Placeholder 2">
            <a:extLst>
              <a:ext uri="{FF2B5EF4-FFF2-40B4-BE49-F238E27FC236}">
                <a16:creationId xmlns:a16="http://schemas.microsoft.com/office/drawing/2014/main" id="{AC807B39-044A-4921-90F8-7960D07058D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94484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85338-9B11-450B-B72F-23F9689E22E4}"/>
              </a:ext>
            </a:extLst>
          </p:cNvPr>
          <p:cNvSpPr>
            <a:spLocks noGrp="1"/>
          </p:cNvSpPr>
          <p:nvPr>
            <p:ph type="title"/>
          </p:nvPr>
        </p:nvSpPr>
        <p:spPr/>
        <p:txBody>
          <a:bodyPr/>
          <a:lstStyle/>
          <a:p>
            <a:r>
              <a:rPr lang="en-US" dirty="0"/>
              <a:t>How do you ruin ice cream?</a:t>
            </a:r>
          </a:p>
        </p:txBody>
      </p:sp>
      <p:sp>
        <p:nvSpPr>
          <p:cNvPr id="3" name="Content Placeholder 2">
            <a:extLst>
              <a:ext uri="{FF2B5EF4-FFF2-40B4-BE49-F238E27FC236}">
                <a16:creationId xmlns:a16="http://schemas.microsoft.com/office/drawing/2014/main" id="{ADB4BCEB-2BCC-4D3B-B4E4-3BCE0109526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84307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29ABF-936F-46DC-A96B-D9E249476D07}"/>
              </a:ext>
            </a:extLst>
          </p:cNvPr>
          <p:cNvSpPr>
            <a:spLocks noGrp="1"/>
          </p:cNvSpPr>
          <p:nvPr>
            <p:ph type="title"/>
          </p:nvPr>
        </p:nvSpPr>
        <p:spPr/>
        <p:txBody>
          <a:bodyPr/>
          <a:lstStyle/>
          <a:p>
            <a:r>
              <a:rPr lang="en-US" dirty="0"/>
              <a:t>Multiplayer Focus</a:t>
            </a:r>
          </a:p>
        </p:txBody>
      </p:sp>
      <p:sp>
        <p:nvSpPr>
          <p:cNvPr id="3" name="Content Placeholder 2">
            <a:extLst>
              <a:ext uri="{FF2B5EF4-FFF2-40B4-BE49-F238E27FC236}">
                <a16:creationId xmlns:a16="http://schemas.microsoft.com/office/drawing/2014/main" id="{8EECB6C0-534C-45F1-B069-724F4A76A0C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61302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B5286-4436-4CCD-BE56-8FEE9209A507}"/>
              </a:ext>
            </a:extLst>
          </p:cNvPr>
          <p:cNvSpPr>
            <a:spLocks noGrp="1"/>
          </p:cNvSpPr>
          <p:nvPr>
            <p:ph type="title"/>
          </p:nvPr>
        </p:nvSpPr>
        <p:spPr/>
        <p:txBody>
          <a:bodyPr/>
          <a:lstStyle/>
          <a:p>
            <a:r>
              <a:rPr lang="en-US" dirty="0"/>
              <a:t>FFXI</a:t>
            </a:r>
          </a:p>
        </p:txBody>
      </p:sp>
      <p:sp>
        <p:nvSpPr>
          <p:cNvPr id="3" name="Content Placeholder 2">
            <a:extLst>
              <a:ext uri="{FF2B5EF4-FFF2-40B4-BE49-F238E27FC236}">
                <a16:creationId xmlns:a16="http://schemas.microsoft.com/office/drawing/2014/main" id="{2F98AA2C-E02A-47A8-B3CD-6BCBBF4EA6A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48841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78CD0-C82F-4CBF-A80D-D3E2A8073A84}"/>
              </a:ext>
            </a:extLst>
          </p:cNvPr>
          <p:cNvSpPr>
            <a:spLocks noGrp="1"/>
          </p:cNvSpPr>
          <p:nvPr>
            <p:ph type="title"/>
          </p:nvPr>
        </p:nvSpPr>
        <p:spPr/>
        <p:txBody>
          <a:bodyPr/>
          <a:lstStyle/>
          <a:p>
            <a:r>
              <a:rPr lang="en-US" dirty="0"/>
              <a:t>FFXIV</a:t>
            </a:r>
          </a:p>
        </p:txBody>
      </p:sp>
      <p:sp>
        <p:nvSpPr>
          <p:cNvPr id="3" name="Content Placeholder 2">
            <a:extLst>
              <a:ext uri="{FF2B5EF4-FFF2-40B4-BE49-F238E27FC236}">
                <a16:creationId xmlns:a16="http://schemas.microsoft.com/office/drawing/2014/main" id="{43398941-D5AF-4CA8-B096-CBE0FFFFC66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10147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35D37-87EB-4849-8AED-94B0F86021B6}"/>
              </a:ext>
            </a:extLst>
          </p:cNvPr>
          <p:cNvSpPr>
            <a:spLocks noGrp="1"/>
          </p:cNvSpPr>
          <p:nvPr>
            <p:ph type="title"/>
          </p:nvPr>
        </p:nvSpPr>
        <p:spPr/>
        <p:txBody>
          <a:bodyPr/>
          <a:lstStyle/>
          <a:p>
            <a:r>
              <a:rPr lang="en-US" dirty="0"/>
              <a:t>Graphical Focus</a:t>
            </a:r>
          </a:p>
        </p:txBody>
      </p:sp>
      <p:sp>
        <p:nvSpPr>
          <p:cNvPr id="3" name="Content Placeholder 2">
            <a:extLst>
              <a:ext uri="{FF2B5EF4-FFF2-40B4-BE49-F238E27FC236}">
                <a16:creationId xmlns:a16="http://schemas.microsoft.com/office/drawing/2014/main" id="{9FF3DD0D-64A6-4BFC-8528-BF2008D74AE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31085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D5EFB-8420-4B2B-9149-020700FA118D}"/>
              </a:ext>
            </a:extLst>
          </p:cNvPr>
          <p:cNvSpPr>
            <a:spLocks noGrp="1"/>
          </p:cNvSpPr>
          <p:nvPr>
            <p:ph type="title"/>
          </p:nvPr>
        </p:nvSpPr>
        <p:spPr/>
        <p:txBody>
          <a:bodyPr/>
          <a:lstStyle/>
          <a:p>
            <a:r>
              <a:rPr lang="en-US" dirty="0"/>
              <a:t>Costs</a:t>
            </a:r>
          </a:p>
        </p:txBody>
      </p:sp>
      <p:sp>
        <p:nvSpPr>
          <p:cNvPr id="3" name="Content Placeholder 2">
            <a:extLst>
              <a:ext uri="{FF2B5EF4-FFF2-40B4-BE49-F238E27FC236}">
                <a16:creationId xmlns:a16="http://schemas.microsoft.com/office/drawing/2014/main" id="{A29ADC8D-7B38-4665-A80D-FD445F7000D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64710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83BD-5CDE-4490-A60A-B695575BDBD9}"/>
              </a:ext>
            </a:extLst>
          </p:cNvPr>
          <p:cNvSpPr>
            <a:spLocks noGrp="1"/>
          </p:cNvSpPr>
          <p:nvPr>
            <p:ph type="title"/>
          </p:nvPr>
        </p:nvSpPr>
        <p:spPr/>
        <p:txBody>
          <a:bodyPr/>
          <a:lstStyle/>
          <a:p>
            <a:r>
              <a:rPr lang="en-US" dirty="0"/>
              <a:t>Asset Reuse</a:t>
            </a:r>
          </a:p>
        </p:txBody>
      </p:sp>
      <p:sp>
        <p:nvSpPr>
          <p:cNvPr id="3" name="Content Placeholder 2">
            <a:extLst>
              <a:ext uri="{FF2B5EF4-FFF2-40B4-BE49-F238E27FC236}">
                <a16:creationId xmlns:a16="http://schemas.microsoft.com/office/drawing/2014/main" id="{21903966-A228-4A54-B435-483950C8795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723413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6DAF1-A961-4917-835D-606A2BA0DD29}"/>
              </a:ext>
            </a:extLst>
          </p:cNvPr>
          <p:cNvSpPr>
            <a:spLocks noGrp="1"/>
          </p:cNvSpPr>
          <p:nvPr>
            <p:ph type="title"/>
          </p:nvPr>
        </p:nvSpPr>
        <p:spPr/>
        <p:txBody>
          <a:bodyPr/>
          <a:lstStyle/>
          <a:p>
            <a:r>
              <a:rPr lang="en-US" dirty="0"/>
              <a:t>Off shoots</a:t>
            </a:r>
          </a:p>
        </p:txBody>
      </p:sp>
      <p:sp>
        <p:nvSpPr>
          <p:cNvPr id="3" name="Content Placeholder 2">
            <a:extLst>
              <a:ext uri="{FF2B5EF4-FFF2-40B4-BE49-F238E27FC236}">
                <a16:creationId xmlns:a16="http://schemas.microsoft.com/office/drawing/2014/main" id="{C553801C-50FC-4596-8902-1A1128093DC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34429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A3F41-B820-4A7C-943C-E12A85411F7D}"/>
              </a:ext>
            </a:extLst>
          </p:cNvPr>
          <p:cNvSpPr>
            <a:spLocks noGrp="1"/>
          </p:cNvSpPr>
          <p:nvPr>
            <p:ph type="title"/>
          </p:nvPr>
        </p:nvSpPr>
        <p:spPr>
          <a:xfrm>
            <a:off x="5322568" y="-1444525"/>
            <a:ext cx="3196963" cy="1325563"/>
          </a:xfrm>
        </p:spPr>
        <p:txBody>
          <a:bodyPr/>
          <a:lstStyle/>
          <a:p>
            <a:r>
              <a:rPr lang="en-US" dirty="0"/>
              <a:t>Spoiler Alert</a:t>
            </a:r>
          </a:p>
        </p:txBody>
      </p:sp>
      <p:pic>
        <p:nvPicPr>
          <p:cNvPr id="5" name="Content Placeholder 4">
            <a:extLst>
              <a:ext uri="{FF2B5EF4-FFF2-40B4-BE49-F238E27FC236}">
                <a16:creationId xmlns:a16="http://schemas.microsoft.com/office/drawing/2014/main" id="{F54F7971-D12C-407B-9256-849AC0EA8C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70757" y="2753298"/>
            <a:ext cx="4263282" cy="2744253"/>
          </a:xfrm>
        </p:spPr>
      </p:pic>
    </p:spTree>
    <p:extLst>
      <p:ext uri="{BB962C8B-B14F-4D97-AF65-F5344CB8AC3E}">
        <p14:creationId xmlns:p14="http://schemas.microsoft.com/office/powerpoint/2010/main" val="4143582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60868-F6CC-4A4B-9963-0DD65EA1C905}"/>
              </a:ext>
            </a:extLst>
          </p:cNvPr>
          <p:cNvSpPr>
            <a:spLocks noGrp="1"/>
          </p:cNvSpPr>
          <p:nvPr>
            <p:ph type="title"/>
          </p:nvPr>
        </p:nvSpPr>
        <p:spPr/>
        <p:txBody>
          <a:bodyPr/>
          <a:lstStyle/>
          <a:p>
            <a:r>
              <a:rPr lang="en-US" dirty="0"/>
              <a:t>Development Time</a:t>
            </a:r>
          </a:p>
        </p:txBody>
      </p:sp>
      <p:sp>
        <p:nvSpPr>
          <p:cNvPr id="3" name="Content Placeholder 2">
            <a:extLst>
              <a:ext uri="{FF2B5EF4-FFF2-40B4-BE49-F238E27FC236}">
                <a16:creationId xmlns:a16="http://schemas.microsoft.com/office/drawing/2014/main" id="{8AFAC7DA-CC1C-4559-9363-5F467DE1A4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9432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45C63-26E3-4E72-8F2C-D1AB2D4111CA}"/>
              </a:ext>
            </a:extLst>
          </p:cNvPr>
          <p:cNvSpPr>
            <a:spLocks noGrp="1"/>
          </p:cNvSpPr>
          <p:nvPr>
            <p:ph type="title"/>
          </p:nvPr>
        </p:nvSpPr>
        <p:spPr/>
        <p:txBody>
          <a:bodyPr/>
          <a:lstStyle/>
          <a:p>
            <a:r>
              <a:rPr lang="en-US" dirty="0"/>
              <a:t>Attempts to westernize</a:t>
            </a:r>
          </a:p>
        </p:txBody>
      </p:sp>
      <p:sp>
        <p:nvSpPr>
          <p:cNvPr id="3" name="Content Placeholder 2">
            <a:extLst>
              <a:ext uri="{FF2B5EF4-FFF2-40B4-BE49-F238E27FC236}">
                <a16:creationId xmlns:a16="http://schemas.microsoft.com/office/drawing/2014/main" id="{495669B1-76FB-4CD0-9BAE-B839EC7B992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66628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49BB9-2ECA-4DF7-8A00-B3E0D8D882DE}"/>
              </a:ext>
            </a:extLst>
          </p:cNvPr>
          <p:cNvSpPr>
            <a:spLocks noGrp="1"/>
          </p:cNvSpPr>
          <p:nvPr>
            <p:ph type="title"/>
          </p:nvPr>
        </p:nvSpPr>
        <p:spPr/>
        <p:txBody>
          <a:bodyPr/>
          <a:lstStyle/>
          <a:p>
            <a:r>
              <a:rPr lang="en-US" dirty="0"/>
              <a:t>Combat Changes</a:t>
            </a:r>
          </a:p>
        </p:txBody>
      </p:sp>
      <p:sp>
        <p:nvSpPr>
          <p:cNvPr id="3" name="Content Placeholder 2">
            <a:extLst>
              <a:ext uri="{FF2B5EF4-FFF2-40B4-BE49-F238E27FC236}">
                <a16:creationId xmlns:a16="http://schemas.microsoft.com/office/drawing/2014/main" id="{C05D84A2-592D-48D8-BE4B-D2FD019598D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95788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FC16C-AEED-4EC7-AA12-4D505181AB7A}"/>
              </a:ext>
            </a:extLst>
          </p:cNvPr>
          <p:cNvSpPr>
            <a:spLocks noGrp="1"/>
          </p:cNvSpPr>
          <p:nvPr>
            <p:ph type="title"/>
          </p:nvPr>
        </p:nvSpPr>
        <p:spPr/>
        <p:txBody>
          <a:bodyPr/>
          <a:lstStyle/>
          <a:p>
            <a:r>
              <a:rPr lang="en-US" dirty="0"/>
              <a:t>Automation</a:t>
            </a:r>
          </a:p>
        </p:txBody>
      </p:sp>
      <p:sp>
        <p:nvSpPr>
          <p:cNvPr id="3" name="Content Placeholder 2">
            <a:extLst>
              <a:ext uri="{FF2B5EF4-FFF2-40B4-BE49-F238E27FC236}">
                <a16:creationId xmlns:a16="http://schemas.microsoft.com/office/drawing/2014/main" id="{2635C680-3305-4427-BA59-B7EAFE312C3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02721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09606-8283-4EF7-B6D6-958C01F2E65D}"/>
              </a:ext>
            </a:extLst>
          </p:cNvPr>
          <p:cNvSpPr>
            <a:spLocks noGrp="1"/>
          </p:cNvSpPr>
          <p:nvPr>
            <p:ph type="title"/>
          </p:nvPr>
        </p:nvSpPr>
        <p:spPr/>
        <p:txBody>
          <a:bodyPr/>
          <a:lstStyle/>
          <a:p>
            <a:r>
              <a:rPr lang="en-US" dirty="0"/>
              <a:t>Action over strategy</a:t>
            </a:r>
          </a:p>
        </p:txBody>
      </p:sp>
      <p:sp>
        <p:nvSpPr>
          <p:cNvPr id="3" name="Content Placeholder 2">
            <a:extLst>
              <a:ext uri="{FF2B5EF4-FFF2-40B4-BE49-F238E27FC236}">
                <a16:creationId xmlns:a16="http://schemas.microsoft.com/office/drawing/2014/main" id="{2B68B4E4-8B0E-4C47-812A-6DBC8DD00A4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49210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D6061-768A-4D9F-B55E-3588A57D3CCB}"/>
              </a:ext>
            </a:extLst>
          </p:cNvPr>
          <p:cNvSpPr>
            <a:spLocks noGrp="1"/>
          </p:cNvSpPr>
          <p:nvPr>
            <p:ph type="title"/>
          </p:nvPr>
        </p:nvSpPr>
        <p:spPr/>
        <p:txBody>
          <a:bodyPr/>
          <a:lstStyle/>
          <a:p>
            <a:r>
              <a:rPr lang="en-US" dirty="0"/>
              <a:t>Streamlining</a:t>
            </a:r>
          </a:p>
        </p:txBody>
      </p:sp>
      <p:sp>
        <p:nvSpPr>
          <p:cNvPr id="3" name="Content Placeholder 2">
            <a:extLst>
              <a:ext uri="{FF2B5EF4-FFF2-40B4-BE49-F238E27FC236}">
                <a16:creationId xmlns:a16="http://schemas.microsoft.com/office/drawing/2014/main" id="{078BF0BE-3E7A-4307-A95F-DCEF30F84F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17693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B1FFC-D878-47F5-AE9A-458F16921DB3}"/>
              </a:ext>
            </a:extLst>
          </p:cNvPr>
          <p:cNvSpPr>
            <a:spLocks noGrp="1"/>
          </p:cNvSpPr>
          <p:nvPr>
            <p:ph type="title"/>
          </p:nvPr>
        </p:nvSpPr>
        <p:spPr/>
        <p:txBody>
          <a:bodyPr/>
          <a:lstStyle/>
          <a:p>
            <a:r>
              <a:rPr lang="en-US" dirty="0"/>
              <a:t>Character Progression</a:t>
            </a:r>
          </a:p>
        </p:txBody>
      </p:sp>
      <p:sp>
        <p:nvSpPr>
          <p:cNvPr id="3" name="Content Placeholder 2">
            <a:extLst>
              <a:ext uri="{FF2B5EF4-FFF2-40B4-BE49-F238E27FC236}">
                <a16:creationId xmlns:a16="http://schemas.microsoft.com/office/drawing/2014/main" id="{A1DEAE93-BBFB-49E2-BDF9-224A73AC40F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88726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CBF4F-0D77-460E-B2D8-9FBE4C901F63}"/>
              </a:ext>
            </a:extLst>
          </p:cNvPr>
          <p:cNvSpPr>
            <a:spLocks noGrp="1"/>
          </p:cNvSpPr>
          <p:nvPr>
            <p:ph type="title"/>
          </p:nvPr>
        </p:nvSpPr>
        <p:spPr/>
        <p:txBody>
          <a:bodyPr/>
          <a:lstStyle/>
          <a:p>
            <a:r>
              <a:rPr lang="en-US" dirty="0"/>
              <a:t>Job System (1, 5, 11, 14)</a:t>
            </a:r>
          </a:p>
        </p:txBody>
      </p:sp>
      <p:sp>
        <p:nvSpPr>
          <p:cNvPr id="3" name="Content Placeholder 2">
            <a:extLst>
              <a:ext uri="{FF2B5EF4-FFF2-40B4-BE49-F238E27FC236}">
                <a16:creationId xmlns:a16="http://schemas.microsoft.com/office/drawing/2014/main" id="{647321CC-DC4E-4589-9458-B570C8D6745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34344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A0944-411A-434B-820B-71D736CFC5D4}"/>
              </a:ext>
            </a:extLst>
          </p:cNvPr>
          <p:cNvSpPr>
            <a:spLocks noGrp="1"/>
          </p:cNvSpPr>
          <p:nvPr>
            <p:ph type="title"/>
          </p:nvPr>
        </p:nvSpPr>
        <p:spPr/>
        <p:txBody>
          <a:bodyPr/>
          <a:lstStyle/>
          <a:p>
            <a:r>
              <a:rPr lang="en-US" dirty="0"/>
              <a:t>Sphere Grid (FFX)</a:t>
            </a:r>
          </a:p>
        </p:txBody>
      </p:sp>
      <p:sp>
        <p:nvSpPr>
          <p:cNvPr id="3" name="Content Placeholder 2">
            <a:extLst>
              <a:ext uri="{FF2B5EF4-FFF2-40B4-BE49-F238E27FC236}">
                <a16:creationId xmlns:a16="http://schemas.microsoft.com/office/drawing/2014/main" id="{82B9E7B4-A008-428B-9DC5-F8CDD787D25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23929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0308C-1A63-45B6-9EF9-366DC77567F2}"/>
              </a:ext>
            </a:extLst>
          </p:cNvPr>
          <p:cNvSpPr>
            <a:spLocks noGrp="1"/>
          </p:cNvSpPr>
          <p:nvPr>
            <p:ph type="title"/>
          </p:nvPr>
        </p:nvSpPr>
        <p:spPr/>
        <p:txBody>
          <a:bodyPr/>
          <a:lstStyle/>
          <a:p>
            <a:r>
              <a:rPr lang="en-US" dirty="0"/>
              <a:t>License Board (FFXII)</a:t>
            </a:r>
          </a:p>
        </p:txBody>
      </p:sp>
      <p:sp>
        <p:nvSpPr>
          <p:cNvPr id="3" name="Content Placeholder 2">
            <a:extLst>
              <a:ext uri="{FF2B5EF4-FFF2-40B4-BE49-F238E27FC236}">
                <a16:creationId xmlns:a16="http://schemas.microsoft.com/office/drawing/2014/main" id="{C422E04A-9D02-4C11-A5B0-3F25CA8B865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16346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A5AB-1806-49BA-ACDB-2F3C7F57145E}"/>
              </a:ext>
            </a:extLst>
          </p:cNvPr>
          <p:cNvSpPr>
            <a:spLocks noGrp="1"/>
          </p:cNvSpPr>
          <p:nvPr>
            <p:ph type="title"/>
          </p:nvPr>
        </p:nvSpPr>
        <p:spPr>
          <a:xfrm>
            <a:off x="0" y="0"/>
            <a:ext cx="12192000" cy="1325563"/>
          </a:xfrm>
          <a:gradFill>
            <a:gsLst>
              <a:gs pos="0">
                <a:schemeClr val="accent1">
                  <a:lumMod val="5000"/>
                  <a:lumOff val="95000"/>
                  <a:alpha val="63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US" dirty="0"/>
              <a:t>What is Final Fantasy?</a:t>
            </a:r>
          </a:p>
        </p:txBody>
      </p:sp>
      <p:sp>
        <p:nvSpPr>
          <p:cNvPr id="3" name="Content Placeholder 2">
            <a:extLst>
              <a:ext uri="{FF2B5EF4-FFF2-40B4-BE49-F238E27FC236}">
                <a16:creationId xmlns:a16="http://schemas.microsoft.com/office/drawing/2014/main" id="{0440E180-2944-44FD-B1B7-54E272127886}"/>
              </a:ext>
            </a:extLst>
          </p:cNvPr>
          <p:cNvSpPr>
            <a:spLocks noGrp="1"/>
          </p:cNvSpPr>
          <p:nvPr>
            <p:ph idx="1"/>
          </p:nvPr>
        </p:nvSpPr>
        <p:spPr>
          <a:xfrm>
            <a:off x="0" y="1253331"/>
            <a:ext cx="12192000" cy="4351338"/>
          </a:xfrm>
          <a:gradFill>
            <a:gsLst>
              <a:gs pos="100000">
                <a:schemeClr val="accent1">
                  <a:lumMod val="5000"/>
                  <a:lumOff val="95000"/>
                  <a:alpha val="63000"/>
                </a:schemeClr>
              </a:gs>
              <a:gs pos="22000">
                <a:schemeClr val="accent1">
                  <a:lumMod val="45000"/>
                  <a:lumOff val="55000"/>
                </a:schemeClr>
              </a:gs>
              <a:gs pos="41000">
                <a:schemeClr val="accent1">
                  <a:lumMod val="45000"/>
                  <a:lumOff val="55000"/>
                </a:schemeClr>
              </a:gs>
              <a:gs pos="56000">
                <a:schemeClr val="accent1">
                  <a:lumMod val="30000"/>
                  <a:lumOff val="70000"/>
                </a:schemeClr>
              </a:gs>
            </a:gsLst>
            <a:lin ang="5400000" scaled="1"/>
          </a:gradFill>
        </p:spPr>
        <p:txBody>
          <a:bodyPr/>
          <a:lstStyle/>
          <a:p>
            <a:r>
              <a:rPr lang="en-US" dirty="0"/>
              <a:t>Final Fantasy is an ongoing series of JRPG’s.</a:t>
            </a:r>
          </a:p>
          <a:p>
            <a:r>
              <a:rPr lang="en-US" dirty="0"/>
              <a:t>Although they all share the Final Fantasy name, each game in the main series is it’s own individual game.</a:t>
            </a:r>
          </a:p>
          <a:p>
            <a:r>
              <a:rPr lang="en-US" dirty="0"/>
              <a:t>The games have many common elements (enemies, items, mechanics, etc.)</a:t>
            </a:r>
          </a:p>
          <a:p>
            <a:r>
              <a:rPr lang="en-US" dirty="0"/>
              <a:t>Not narratively linked.</a:t>
            </a:r>
          </a:p>
          <a:p>
            <a:r>
              <a:rPr lang="en-US" dirty="0"/>
              <a:t>The series celebrated it’s 30</a:t>
            </a:r>
            <a:r>
              <a:rPr lang="en-US" baseline="30000" dirty="0"/>
              <a:t>th</a:t>
            </a:r>
            <a:r>
              <a:rPr lang="en-US" dirty="0"/>
              <a:t> anniversary in 2017.</a:t>
            </a:r>
          </a:p>
        </p:txBody>
      </p:sp>
    </p:spTree>
    <p:extLst>
      <p:ext uri="{BB962C8B-B14F-4D97-AF65-F5344CB8AC3E}">
        <p14:creationId xmlns:p14="http://schemas.microsoft.com/office/powerpoint/2010/main" val="3319487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B4BF-B6E5-4593-8C6F-49D5858B309D}"/>
              </a:ext>
            </a:extLst>
          </p:cNvPr>
          <p:cNvSpPr>
            <a:spLocks noGrp="1"/>
          </p:cNvSpPr>
          <p:nvPr>
            <p:ph type="title"/>
          </p:nvPr>
        </p:nvSpPr>
        <p:spPr/>
        <p:txBody>
          <a:bodyPr/>
          <a:lstStyle/>
          <a:p>
            <a:r>
              <a:rPr lang="en-US" dirty="0"/>
              <a:t>Crystal Pathway (FFXIII)</a:t>
            </a:r>
          </a:p>
        </p:txBody>
      </p:sp>
      <p:sp>
        <p:nvSpPr>
          <p:cNvPr id="3" name="Content Placeholder 2">
            <a:extLst>
              <a:ext uri="{FF2B5EF4-FFF2-40B4-BE49-F238E27FC236}">
                <a16:creationId xmlns:a16="http://schemas.microsoft.com/office/drawing/2014/main" id="{C14A5320-5FBE-4AD0-9B2F-6D72A0097DA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16337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44D7B-188F-40B7-846B-8440AF3CEF75}"/>
              </a:ext>
            </a:extLst>
          </p:cNvPr>
          <p:cNvSpPr>
            <a:spLocks noGrp="1"/>
          </p:cNvSpPr>
          <p:nvPr>
            <p:ph type="title"/>
          </p:nvPr>
        </p:nvSpPr>
        <p:spPr/>
        <p:txBody>
          <a:bodyPr/>
          <a:lstStyle/>
          <a:p>
            <a:r>
              <a:rPr lang="en-US" dirty="0"/>
              <a:t>(FFXV)</a:t>
            </a:r>
          </a:p>
        </p:txBody>
      </p:sp>
      <p:sp>
        <p:nvSpPr>
          <p:cNvPr id="3" name="Content Placeholder 2">
            <a:extLst>
              <a:ext uri="{FF2B5EF4-FFF2-40B4-BE49-F238E27FC236}">
                <a16:creationId xmlns:a16="http://schemas.microsoft.com/office/drawing/2014/main" id="{AB433DB5-7CA0-44AC-8398-1139A137357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326652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E574E-BEFD-4832-B617-92705E0CFABE}"/>
              </a:ext>
            </a:extLst>
          </p:cNvPr>
          <p:cNvSpPr>
            <a:spLocks noGrp="1"/>
          </p:cNvSpPr>
          <p:nvPr>
            <p:ph type="title"/>
          </p:nvPr>
        </p:nvSpPr>
        <p:spPr/>
        <p:txBody>
          <a:bodyPr/>
          <a:lstStyle/>
          <a:p>
            <a:r>
              <a:rPr lang="en-US" dirty="0"/>
              <a:t>Equipment</a:t>
            </a:r>
          </a:p>
        </p:txBody>
      </p:sp>
      <p:sp>
        <p:nvSpPr>
          <p:cNvPr id="3" name="Content Placeholder 2">
            <a:extLst>
              <a:ext uri="{FF2B5EF4-FFF2-40B4-BE49-F238E27FC236}">
                <a16:creationId xmlns:a16="http://schemas.microsoft.com/office/drawing/2014/main" id="{0C46B3B2-72BB-4C05-B6B8-39096DF635C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965587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8A7B3-8349-4B1D-8EF3-8E5D87AB461F}"/>
              </a:ext>
            </a:extLst>
          </p:cNvPr>
          <p:cNvSpPr>
            <a:spLocks noGrp="1"/>
          </p:cNvSpPr>
          <p:nvPr>
            <p:ph type="title"/>
          </p:nvPr>
        </p:nvSpPr>
        <p:spPr/>
        <p:txBody>
          <a:bodyPr/>
          <a:lstStyle/>
          <a:p>
            <a:r>
              <a:rPr lang="en-US" dirty="0"/>
              <a:t>FF9 eq</a:t>
            </a:r>
          </a:p>
        </p:txBody>
      </p:sp>
      <p:sp>
        <p:nvSpPr>
          <p:cNvPr id="3" name="Content Placeholder 2">
            <a:extLst>
              <a:ext uri="{FF2B5EF4-FFF2-40B4-BE49-F238E27FC236}">
                <a16:creationId xmlns:a16="http://schemas.microsoft.com/office/drawing/2014/main" id="{B37D0848-EB94-4D37-924E-002716276D2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03638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9679D-3753-4BA6-AA46-844DA9B085C6}"/>
              </a:ext>
            </a:extLst>
          </p:cNvPr>
          <p:cNvSpPr>
            <a:spLocks noGrp="1"/>
          </p:cNvSpPr>
          <p:nvPr>
            <p:ph type="title"/>
          </p:nvPr>
        </p:nvSpPr>
        <p:spPr/>
        <p:txBody>
          <a:bodyPr/>
          <a:lstStyle/>
          <a:p>
            <a:r>
              <a:rPr lang="en-US" dirty="0"/>
              <a:t>FF13/FF15</a:t>
            </a:r>
          </a:p>
        </p:txBody>
      </p:sp>
      <p:sp>
        <p:nvSpPr>
          <p:cNvPr id="3" name="Content Placeholder 2">
            <a:extLst>
              <a:ext uri="{FF2B5EF4-FFF2-40B4-BE49-F238E27FC236}">
                <a16:creationId xmlns:a16="http://schemas.microsoft.com/office/drawing/2014/main" id="{63BCEB26-D0F8-48A4-9016-A2A07A2664A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93363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9F59F-7734-448C-9A55-9788EE338041}"/>
              </a:ext>
            </a:extLst>
          </p:cNvPr>
          <p:cNvSpPr>
            <a:spLocks noGrp="1"/>
          </p:cNvSpPr>
          <p:nvPr>
            <p:ph type="title"/>
          </p:nvPr>
        </p:nvSpPr>
        <p:spPr/>
        <p:txBody>
          <a:bodyPr/>
          <a:lstStyle/>
          <a:p>
            <a:r>
              <a:rPr lang="en-US" dirty="0"/>
              <a:t>FF6</a:t>
            </a:r>
          </a:p>
        </p:txBody>
      </p:sp>
      <p:sp>
        <p:nvSpPr>
          <p:cNvPr id="3" name="Content Placeholder 2">
            <a:extLst>
              <a:ext uri="{FF2B5EF4-FFF2-40B4-BE49-F238E27FC236}">
                <a16:creationId xmlns:a16="http://schemas.microsoft.com/office/drawing/2014/main" id="{7ABFDAF7-7B42-4B1E-B72D-30ABFC2F879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5164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D6284-C0C0-40FF-AFCB-C71D9BC77885}"/>
              </a:ext>
            </a:extLst>
          </p:cNvPr>
          <p:cNvSpPr>
            <a:spLocks noGrp="1"/>
          </p:cNvSpPr>
          <p:nvPr>
            <p:ph type="title"/>
          </p:nvPr>
        </p:nvSpPr>
        <p:spPr/>
        <p:txBody>
          <a:bodyPr/>
          <a:lstStyle/>
          <a:p>
            <a:r>
              <a:rPr lang="en-US" dirty="0"/>
              <a:t>FF9</a:t>
            </a:r>
          </a:p>
        </p:txBody>
      </p:sp>
      <p:sp>
        <p:nvSpPr>
          <p:cNvPr id="3" name="Content Placeholder 2">
            <a:extLst>
              <a:ext uri="{FF2B5EF4-FFF2-40B4-BE49-F238E27FC236}">
                <a16:creationId xmlns:a16="http://schemas.microsoft.com/office/drawing/2014/main" id="{213A06DC-700B-42AB-A3AC-DF57482982A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471222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72DBA-4C91-4677-941A-7DDCDD682FDA}"/>
              </a:ext>
            </a:extLst>
          </p:cNvPr>
          <p:cNvSpPr>
            <a:spLocks noGrp="1"/>
          </p:cNvSpPr>
          <p:nvPr>
            <p:ph type="title"/>
          </p:nvPr>
        </p:nvSpPr>
        <p:spPr/>
        <p:txBody>
          <a:bodyPr/>
          <a:lstStyle/>
          <a:p>
            <a:r>
              <a:rPr lang="en-US" dirty="0"/>
              <a:t>FF10</a:t>
            </a:r>
          </a:p>
        </p:txBody>
      </p:sp>
      <p:sp>
        <p:nvSpPr>
          <p:cNvPr id="3" name="Content Placeholder 2">
            <a:extLst>
              <a:ext uri="{FF2B5EF4-FFF2-40B4-BE49-F238E27FC236}">
                <a16:creationId xmlns:a16="http://schemas.microsoft.com/office/drawing/2014/main" id="{FAFC4B5C-7AF9-4E81-9F67-407BA26AE01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249433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C74F1-504D-4CCD-BFE9-BAB6621CFD66}"/>
              </a:ext>
            </a:extLst>
          </p:cNvPr>
          <p:cNvSpPr>
            <a:spLocks noGrp="1"/>
          </p:cNvSpPr>
          <p:nvPr>
            <p:ph type="title"/>
          </p:nvPr>
        </p:nvSpPr>
        <p:spPr/>
        <p:txBody>
          <a:bodyPr/>
          <a:lstStyle/>
          <a:p>
            <a:r>
              <a:rPr lang="en-US" dirty="0"/>
              <a:t>Ffx13 bad char</a:t>
            </a:r>
          </a:p>
        </p:txBody>
      </p:sp>
      <p:sp>
        <p:nvSpPr>
          <p:cNvPr id="3" name="Content Placeholder 2">
            <a:extLst>
              <a:ext uri="{FF2B5EF4-FFF2-40B4-BE49-F238E27FC236}">
                <a16:creationId xmlns:a16="http://schemas.microsoft.com/office/drawing/2014/main" id="{A433F394-B4A2-4DCF-802E-C1C13C7C836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890865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AE4E7-95F2-45D2-8018-811C541589F2}"/>
              </a:ext>
            </a:extLst>
          </p:cNvPr>
          <p:cNvSpPr>
            <a:spLocks noGrp="1"/>
          </p:cNvSpPr>
          <p:nvPr>
            <p:ph type="title"/>
          </p:nvPr>
        </p:nvSpPr>
        <p:spPr/>
        <p:txBody>
          <a:bodyPr/>
          <a:lstStyle/>
          <a:p>
            <a:r>
              <a:rPr lang="en-US" dirty="0"/>
              <a:t>Bad char in 15</a:t>
            </a:r>
          </a:p>
        </p:txBody>
      </p:sp>
      <p:sp>
        <p:nvSpPr>
          <p:cNvPr id="3" name="Content Placeholder 2">
            <a:extLst>
              <a:ext uri="{FF2B5EF4-FFF2-40B4-BE49-F238E27FC236}">
                <a16:creationId xmlns:a16="http://schemas.microsoft.com/office/drawing/2014/main" id="{6612C4D4-B93C-4948-876C-F1DB196BA41B}"/>
              </a:ext>
            </a:extLst>
          </p:cNvPr>
          <p:cNvSpPr>
            <a:spLocks noGrp="1"/>
          </p:cNvSpPr>
          <p:nvPr>
            <p:ph idx="1"/>
          </p:nvPr>
        </p:nvSpPr>
        <p:spPr/>
        <p:txBody>
          <a:bodyPr/>
          <a:lstStyle/>
          <a:p>
            <a:r>
              <a:rPr lang="en-US" dirty="0" err="1"/>
              <a:t>Jobandrogny</a:t>
            </a:r>
            <a:endParaRPr lang="en-US" dirty="0"/>
          </a:p>
        </p:txBody>
      </p:sp>
    </p:spTree>
    <p:extLst>
      <p:ext uri="{BB962C8B-B14F-4D97-AF65-F5344CB8AC3E}">
        <p14:creationId xmlns:p14="http://schemas.microsoft.com/office/powerpoint/2010/main" val="2994051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856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D0BF212-0A95-48CE-99D6-D99562D2D6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0"/>
            <a:ext cx="6836156" cy="6836156"/>
          </a:xfrm>
          <a:prstGeom prst="rect">
            <a:avLst/>
          </a:prstGeom>
        </p:spPr>
      </p:pic>
      <p:sp useBgFill="1">
        <p:nvSpPr>
          <p:cNvPr id="3" name="Content Placeholder 2">
            <a:extLst>
              <a:ext uri="{FF2B5EF4-FFF2-40B4-BE49-F238E27FC236}">
                <a16:creationId xmlns:a16="http://schemas.microsoft.com/office/drawing/2014/main" id="{D378559C-56E2-41F3-9193-2B9ABEAF451C}"/>
              </a:ext>
            </a:extLst>
          </p:cNvPr>
          <p:cNvSpPr>
            <a:spLocks noGrp="1"/>
          </p:cNvSpPr>
          <p:nvPr>
            <p:ph idx="1"/>
          </p:nvPr>
        </p:nvSpPr>
        <p:spPr>
          <a:xfrm>
            <a:off x="6845300" y="204483"/>
            <a:ext cx="5337556" cy="559277"/>
          </a:xfrm>
        </p:spPr>
        <p:txBody>
          <a:bodyPr>
            <a:normAutofit fontScale="55000" lnSpcReduction="20000"/>
          </a:bodyPr>
          <a:lstStyle/>
          <a:p>
            <a:pPr marL="0" indent="0" algn="ctr">
              <a:buNone/>
            </a:pPr>
            <a:r>
              <a:rPr lang="en-US" sz="7000" u="sng" dirty="0">
                <a:solidFill>
                  <a:schemeClr val="bg1"/>
                </a:solidFill>
              </a:rPr>
              <a:t>Western RPG’s</a:t>
            </a:r>
          </a:p>
          <a:p>
            <a:pPr marL="0" indent="0">
              <a:buNone/>
            </a:pPr>
            <a:endParaRPr lang="en-US" sz="2000" dirty="0">
              <a:solidFill>
                <a:schemeClr val="bg1"/>
              </a:solidFill>
            </a:endParaRPr>
          </a:p>
        </p:txBody>
      </p:sp>
      <p:sp>
        <p:nvSpPr>
          <p:cNvPr id="10" name="Title 9">
            <a:extLst>
              <a:ext uri="{FF2B5EF4-FFF2-40B4-BE49-F238E27FC236}">
                <a16:creationId xmlns:a16="http://schemas.microsoft.com/office/drawing/2014/main" id="{484048AF-90E3-4AC8-A446-DCB933483F4A}"/>
              </a:ext>
            </a:extLst>
          </p:cNvPr>
          <p:cNvSpPr>
            <a:spLocks noGrp="1"/>
          </p:cNvSpPr>
          <p:nvPr>
            <p:ph type="title"/>
          </p:nvPr>
        </p:nvSpPr>
        <p:spPr>
          <a:xfrm>
            <a:off x="3850409" y="-1325563"/>
            <a:ext cx="2994891" cy="1325563"/>
          </a:xfrm>
        </p:spPr>
        <p:txBody>
          <a:bodyPr>
            <a:normAutofit/>
          </a:bodyPr>
          <a:lstStyle/>
          <a:p>
            <a:r>
              <a:rPr lang="en-US" dirty="0"/>
              <a:t>WRPG</a:t>
            </a:r>
          </a:p>
        </p:txBody>
      </p:sp>
      <p:sp>
        <p:nvSpPr>
          <p:cNvPr id="11" name="TextBox 10">
            <a:extLst>
              <a:ext uri="{FF2B5EF4-FFF2-40B4-BE49-F238E27FC236}">
                <a16:creationId xmlns:a16="http://schemas.microsoft.com/office/drawing/2014/main" id="{3D042301-C513-4E13-85EE-9321643DE6ED}"/>
              </a:ext>
            </a:extLst>
          </p:cNvPr>
          <p:cNvSpPr txBox="1"/>
          <p:nvPr/>
        </p:nvSpPr>
        <p:spPr>
          <a:xfrm>
            <a:off x="6845300" y="3232728"/>
            <a:ext cx="5337556" cy="1815882"/>
          </a:xfrm>
          <a:prstGeom prst="rect">
            <a:avLst/>
          </a:prstGeom>
          <a:noFill/>
        </p:spPr>
        <p:txBody>
          <a:bodyPr wrap="square" rtlCol="0">
            <a:spAutoFit/>
          </a:bodyPr>
          <a:lstStyle/>
          <a:p>
            <a:pPr algn="r"/>
            <a:r>
              <a:rPr lang="en-US" sz="2800" dirty="0">
                <a:solidFill>
                  <a:schemeClr val="bg1"/>
                </a:solidFill>
              </a:rPr>
              <a:t>Skyrim -</a:t>
            </a:r>
          </a:p>
          <a:p>
            <a:pPr algn="r"/>
            <a:r>
              <a:rPr lang="en-US" sz="2800" dirty="0">
                <a:solidFill>
                  <a:schemeClr val="bg1"/>
                </a:solidFill>
              </a:rPr>
              <a:t>Dark Souls - </a:t>
            </a:r>
          </a:p>
          <a:p>
            <a:pPr algn="r"/>
            <a:r>
              <a:rPr lang="en-US" sz="2800" dirty="0">
                <a:solidFill>
                  <a:schemeClr val="bg1"/>
                </a:solidFill>
              </a:rPr>
              <a:t> Fallout 3 -  </a:t>
            </a:r>
          </a:p>
          <a:p>
            <a:pPr algn="r"/>
            <a:r>
              <a:rPr lang="en-US" sz="2800" dirty="0">
                <a:solidFill>
                  <a:schemeClr val="bg1"/>
                </a:solidFill>
              </a:rPr>
              <a:t>are a few examples.</a:t>
            </a:r>
          </a:p>
        </p:txBody>
      </p:sp>
      <p:sp useBgFill="1">
        <p:nvSpPr>
          <p:cNvPr id="13" name="Content Placeholder 2">
            <a:extLst>
              <a:ext uri="{FF2B5EF4-FFF2-40B4-BE49-F238E27FC236}">
                <a16:creationId xmlns:a16="http://schemas.microsoft.com/office/drawing/2014/main" id="{71FFE696-4671-49EF-8284-3C5F1453592A}"/>
              </a:ext>
            </a:extLst>
          </p:cNvPr>
          <p:cNvSpPr txBox="1">
            <a:spLocks/>
          </p:cNvSpPr>
          <p:nvPr/>
        </p:nvSpPr>
        <p:spPr>
          <a:xfrm>
            <a:off x="6845300" y="1426542"/>
            <a:ext cx="5337556" cy="14644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solidFill>
                  <a:schemeClr val="bg1"/>
                </a:solidFill>
              </a:rPr>
              <a:t>You are the story and the story builds around you as you play.</a:t>
            </a:r>
          </a:p>
          <a:p>
            <a:pPr marL="0" indent="0">
              <a:buFont typeface="Arial" panose="020B0604020202020204" pitchFamily="34" charset="0"/>
              <a:buNone/>
            </a:pPr>
            <a:endParaRPr lang="en-US" sz="2000" dirty="0">
              <a:solidFill>
                <a:schemeClr val="bg1"/>
              </a:solidFill>
            </a:endParaRPr>
          </a:p>
        </p:txBody>
      </p:sp>
    </p:spTree>
    <p:extLst>
      <p:ext uri="{BB962C8B-B14F-4D97-AF65-F5344CB8AC3E}">
        <p14:creationId xmlns:p14="http://schemas.microsoft.com/office/powerpoint/2010/main" val="339686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626FA-82B3-4D4E-A511-0B7862BE3806}"/>
              </a:ext>
            </a:extLst>
          </p:cNvPr>
          <p:cNvSpPr>
            <a:spLocks noGrp="1"/>
          </p:cNvSpPr>
          <p:nvPr>
            <p:ph type="title"/>
          </p:nvPr>
        </p:nvSpPr>
        <p:spPr/>
        <p:txBody>
          <a:bodyPr/>
          <a:lstStyle/>
          <a:p>
            <a:r>
              <a:rPr lang="en-US" dirty="0"/>
              <a:t>Summons loss of identity</a:t>
            </a:r>
          </a:p>
        </p:txBody>
      </p:sp>
      <p:sp>
        <p:nvSpPr>
          <p:cNvPr id="3" name="Content Placeholder 2">
            <a:extLst>
              <a:ext uri="{FF2B5EF4-FFF2-40B4-BE49-F238E27FC236}">
                <a16:creationId xmlns:a16="http://schemas.microsoft.com/office/drawing/2014/main" id="{90FF6085-1A70-4C75-A823-011744F1838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129283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CE17A-BA4F-4C21-855B-3512DC77C47A}"/>
              </a:ext>
            </a:extLst>
          </p:cNvPr>
          <p:cNvSpPr>
            <a:spLocks noGrp="1"/>
          </p:cNvSpPr>
          <p:nvPr>
            <p:ph type="title"/>
          </p:nvPr>
        </p:nvSpPr>
        <p:spPr/>
        <p:txBody>
          <a:bodyPr/>
          <a:lstStyle/>
          <a:p>
            <a:r>
              <a:rPr lang="en-US" dirty="0"/>
              <a:t>Big awesome </a:t>
            </a:r>
            <a:r>
              <a:rPr lang="en-US" dirty="0" err="1"/>
              <a:t>specftaclses</a:t>
            </a:r>
            <a:endParaRPr lang="en-US" dirty="0"/>
          </a:p>
        </p:txBody>
      </p:sp>
      <p:sp>
        <p:nvSpPr>
          <p:cNvPr id="3" name="Content Placeholder 2">
            <a:extLst>
              <a:ext uri="{FF2B5EF4-FFF2-40B4-BE49-F238E27FC236}">
                <a16:creationId xmlns:a16="http://schemas.microsoft.com/office/drawing/2014/main" id="{94FAB712-5705-4B46-8CAD-2D4141CF132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081300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23EDF-31AA-4D8C-A8B0-495E5FCD4E6B}"/>
              </a:ext>
            </a:extLst>
          </p:cNvPr>
          <p:cNvSpPr>
            <a:spLocks noGrp="1"/>
          </p:cNvSpPr>
          <p:nvPr>
            <p:ph type="title"/>
          </p:nvPr>
        </p:nvSpPr>
        <p:spPr/>
        <p:txBody>
          <a:bodyPr/>
          <a:lstStyle/>
          <a:p>
            <a:r>
              <a:rPr lang="en-US" dirty="0"/>
              <a:t>FFXII</a:t>
            </a:r>
          </a:p>
        </p:txBody>
      </p:sp>
      <p:sp>
        <p:nvSpPr>
          <p:cNvPr id="3" name="Content Placeholder 2">
            <a:extLst>
              <a:ext uri="{FF2B5EF4-FFF2-40B4-BE49-F238E27FC236}">
                <a16:creationId xmlns:a16="http://schemas.microsoft.com/office/drawing/2014/main" id="{BA79B1E7-CAE1-4565-9598-41A8FB5FBCEE}"/>
              </a:ext>
            </a:extLst>
          </p:cNvPr>
          <p:cNvSpPr>
            <a:spLocks noGrp="1"/>
          </p:cNvSpPr>
          <p:nvPr>
            <p:ph idx="1"/>
          </p:nvPr>
        </p:nvSpPr>
        <p:spPr/>
        <p:txBody>
          <a:bodyPr/>
          <a:lstStyle/>
          <a:p>
            <a:r>
              <a:rPr lang="en-US" dirty="0"/>
              <a:t>All regular summons are now the names of airships?</a:t>
            </a:r>
          </a:p>
          <a:p>
            <a:r>
              <a:rPr lang="en-US" dirty="0"/>
              <a:t>New summons plod around behind you?</a:t>
            </a:r>
          </a:p>
          <a:p>
            <a:endParaRPr lang="en-US" dirty="0"/>
          </a:p>
        </p:txBody>
      </p:sp>
    </p:spTree>
    <p:extLst>
      <p:ext uri="{BB962C8B-B14F-4D97-AF65-F5344CB8AC3E}">
        <p14:creationId xmlns:p14="http://schemas.microsoft.com/office/powerpoint/2010/main" val="11023427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9B86-13AF-4D53-BF2F-3A329F5FE48E}"/>
              </a:ext>
            </a:extLst>
          </p:cNvPr>
          <p:cNvSpPr>
            <a:spLocks noGrp="1"/>
          </p:cNvSpPr>
          <p:nvPr>
            <p:ph type="title"/>
          </p:nvPr>
        </p:nvSpPr>
        <p:spPr/>
        <p:txBody>
          <a:bodyPr/>
          <a:lstStyle/>
          <a:p>
            <a:r>
              <a:rPr lang="en-US" dirty="0"/>
              <a:t>FFXV</a:t>
            </a:r>
          </a:p>
        </p:txBody>
      </p:sp>
      <p:sp>
        <p:nvSpPr>
          <p:cNvPr id="3" name="Content Placeholder 2">
            <a:extLst>
              <a:ext uri="{FF2B5EF4-FFF2-40B4-BE49-F238E27FC236}">
                <a16:creationId xmlns:a16="http://schemas.microsoft.com/office/drawing/2014/main" id="{79CF9087-199C-45C2-A1EF-61AD7F3EB6E2}"/>
              </a:ext>
            </a:extLst>
          </p:cNvPr>
          <p:cNvSpPr>
            <a:spLocks noGrp="1"/>
          </p:cNvSpPr>
          <p:nvPr>
            <p:ph idx="1"/>
          </p:nvPr>
        </p:nvSpPr>
        <p:spPr/>
        <p:txBody>
          <a:bodyPr/>
          <a:lstStyle/>
          <a:p>
            <a:r>
              <a:rPr lang="en-US" dirty="0"/>
              <a:t>Summons now can’t even be summoned, they just appear sometimes.</a:t>
            </a:r>
          </a:p>
        </p:txBody>
      </p:sp>
    </p:spTree>
    <p:extLst>
      <p:ext uri="{BB962C8B-B14F-4D97-AF65-F5344CB8AC3E}">
        <p14:creationId xmlns:p14="http://schemas.microsoft.com/office/powerpoint/2010/main" val="14748586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BE91-8A2C-4236-8E32-86251D87333B}"/>
              </a:ext>
            </a:extLst>
          </p:cNvPr>
          <p:cNvSpPr>
            <a:spLocks noGrp="1"/>
          </p:cNvSpPr>
          <p:nvPr>
            <p:ph type="title"/>
          </p:nvPr>
        </p:nvSpPr>
        <p:spPr/>
        <p:txBody>
          <a:bodyPr/>
          <a:lstStyle/>
          <a:p>
            <a:r>
              <a:rPr lang="en-US" dirty="0"/>
              <a:t>Narrative Trouble</a:t>
            </a:r>
          </a:p>
        </p:txBody>
      </p:sp>
      <p:sp>
        <p:nvSpPr>
          <p:cNvPr id="3" name="Content Placeholder 2">
            <a:extLst>
              <a:ext uri="{FF2B5EF4-FFF2-40B4-BE49-F238E27FC236}">
                <a16:creationId xmlns:a16="http://schemas.microsoft.com/office/drawing/2014/main" id="{A8FE8FE8-0400-4A9E-A75E-2F1B202BF6F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04870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E64BD-920B-44EF-8D5C-96E3EC44D5E1}"/>
              </a:ext>
            </a:extLst>
          </p:cNvPr>
          <p:cNvSpPr>
            <a:spLocks noGrp="1"/>
          </p:cNvSpPr>
          <p:nvPr>
            <p:ph type="title"/>
          </p:nvPr>
        </p:nvSpPr>
        <p:spPr/>
        <p:txBody>
          <a:bodyPr/>
          <a:lstStyle/>
          <a:p>
            <a:r>
              <a:rPr lang="en-US" dirty="0"/>
              <a:t>Stories aren’t confined to a single game</a:t>
            </a:r>
          </a:p>
        </p:txBody>
      </p:sp>
      <p:sp>
        <p:nvSpPr>
          <p:cNvPr id="3" name="Content Placeholder 2">
            <a:extLst>
              <a:ext uri="{FF2B5EF4-FFF2-40B4-BE49-F238E27FC236}">
                <a16:creationId xmlns:a16="http://schemas.microsoft.com/office/drawing/2014/main" id="{C4D8AD0A-3103-4820-8358-52CEC3D8160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178175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9E3AA-7C80-4F94-91B6-6692D73BA5FE}"/>
              </a:ext>
            </a:extLst>
          </p:cNvPr>
          <p:cNvSpPr>
            <a:spLocks noGrp="1"/>
          </p:cNvSpPr>
          <p:nvPr>
            <p:ph type="title"/>
          </p:nvPr>
        </p:nvSpPr>
        <p:spPr/>
        <p:txBody>
          <a:bodyPr/>
          <a:lstStyle/>
          <a:p>
            <a:r>
              <a:rPr lang="en-US" dirty="0"/>
              <a:t>Incoherent stories</a:t>
            </a:r>
          </a:p>
        </p:txBody>
      </p:sp>
      <p:sp>
        <p:nvSpPr>
          <p:cNvPr id="3" name="Content Placeholder 2">
            <a:extLst>
              <a:ext uri="{FF2B5EF4-FFF2-40B4-BE49-F238E27FC236}">
                <a16:creationId xmlns:a16="http://schemas.microsoft.com/office/drawing/2014/main" id="{0169B7F6-A436-4C6C-9677-53BF8A525E9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453453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6F34E-E5EF-49EE-8B08-FDB2709FF799}"/>
              </a:ext>
            </a:extLst>
          </p:cNvPr>
          <p:cNvSpPr>
            <a:spLocks noGrp="1"/>
          </p:cNvSpPr>
          <p:nvPr>
            <p:ph type="title"/>
          </p:nvPr>
        </p:nvSpPr>
        <p:spPr/>
        <p:txBody>
          <a:bodyPr/>
          <a:lstStyle/>
          <a:p>
            <a:r>
              <a:rPr lang="en-US" dirty="0"/>
              <a:t>Forgettable characters</a:t>
            </a:r>
          </a:p>
        </p:txBody>
      </p:sp>
      <p:sp>
        <p:nvSpPr>
          <p:cNvPr id="3" name="Content Placeholder 2">
            <a:extLst>
              <a:ext uri="{FF2B5EF4-FFF2-40B4-BE49-F238E27FC236}">
                <a16:creationId xmlns:a16="http://schemas.microsoft.com/office/drawing/2014/main" id="{643DBAFA-2FB8-4884-9143-1299979148A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414886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B26DA-6D5F-4FE4-A192-FD9F66069FDE}"/>
              </a:ext>
            </a:extLst>
          </p:cNvPr>
          <p:cNvSpPr>
            <a:spLocks noGrp="1"/>
          </p:cNvSpPr>
          <p:nvPr>
            <p:ph type="title"/>
          </p:nvPr>
        </p:nvSpPr>
        <p:spPr/>
        <p:txBody>
          <a:bodyPr/>
          <a:lstStyle/>
          <a:p>
            <a:r>
              <a:rPr lang="en-US" dirty="0"/>
              <a:t>No well defined villain</a:t>
            </a:r>
          </a:p>
        </p:txBody>
      </p:sp>
      <p:sp>
        <p:nvSpPr>
          <p:cNvPr id="3" name="Content Placeholder 2">
            <a:extLst>
              <a:ext uri="{FF2B5EF4-FFF2-40B4-BE49-F238E27FC236}">
                <a16:creationId xmlns:a16="http://schemas.microsoft.com/office/drawing/2014/main" id="{FCB8B598-D328-44ED-84AB-9C75198D059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154172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67C8D-456F-4BCF-8BF1-9B87BB814E3F}"/>
              </a:ext>
            </a:extLst>
          </p:cNvPr>
          <p:cNvSpPr>
            <a:spLocks noGrp="1"/>
          </p:cNvSpPr>
          <p:nvPr>
            <p:ph type="title"/>
          </p:nvPr>
        </p:nvSpPr>
        <p:spPr/>
        <p:txBody>
          <a:bodyPr/>
          <a:lstStyle/>
          <a:p>
            <a:r>
              <a:rPr lang="en-US" dirty="0"/>
              <a:t>Problem of capitalism</a:t>
            </a:r>
          </a:p>
        </p:txBody>
      </p:sp>
      <p:sp>
        <p:nvSpPr>
          <p:cNvPr id="3" name="Content Placeholder 2">
            <a:extLst>
              <a:ext uri="{FF2B5EF4-FFF2-40B4-BE49-F238E27FC236}">
                <a16:creationId xmlns:a16="http://schemas.microsoft.com/office/drawing/2014/main" id="{7F69E830-B1A1-463C-9C8E-9703B303D34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83264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AFDF2-C766-44EB-8BE2-A7F43DC31A75}"/>
              </a:ext>
            </a:extLst>
          </p:cNvPr>
          <p:cNvSpPr>
            <a:spLocks noGrp="1"/>
          </p:cNvSpPr>
          <p:nvPr>
            <p:ph type="title"/>
          </p:nvPr>
        </p:nvSpPr>
        <p:spPr>
          <a:xfrm>
            <a:off x="0" y="0"/>
            <a:ext cx="4639056" cy="1676603"/>
          </a:xfrm>
        </p:spPr>
        <p:txBody>
          <a:bodyPr>
            <a:normAutofit/>
          </a:bodyPr>
          <a:lstStyle/>
          <a:p>
            <a:pPr algn="ctr"/>
            <a:r>
              <a:rPr lang="en-US" u="sng" dirty="0">
                <a:solidFill>
                  <a:schemeClr val="bg1"/>
                </a:solidFill>
              </a:rPr>
              <a:t>JRPG’s</a:t>
            </a:r>
          </a:p>
        </p:txBody>
      </p:sp>
      <p:pic>
        <p:nvPicPr>
          <p:cNvPr id="7" name="Content Placeholder 3">
            <a:extLst>
              <a:ext uri="{FF2B5EF4-FFF2-40B4-BE49-F238E27FC236}">
                <a16:creationId xmlns:a16="http://schemas.microsoft.com/office/drawing/2014/main" id="{BFB5C066-FEE3-4C84-B533-F40CBBECF00E}"/>
              </a:ext>
            </a:extLst>
          </p:cNvPr>
          <p:cNvPicPr>
            <a:picLocks noChangeAspect="1"/>
          </p:cNvPicPr>
          <p:nvPr/>
        </p:nvPicPr>
        <p:blipFill rotWithShape="1">
          <a:blip r:embed="rId2">
            <a:extLst>
              <a:ext uri="{28A0092B-C50C-407E-A947-70E740481C1C}">
                <a14:useLocalDpi xmlns:a14="http://schemas.microsoft.com/office/drawing/2010/main" val="0"/>
              </a:ext>
            </a:extLst>
          </a:blip>
          <a:srcRect t="6740" r="-2" b="2460"/>
          <a:stretch/>
        </p:blipFill>
        <p:spPr>
          <a:xfrm>
            <a:off x="4639056" y="10"/>
            <a:ext cx="7552944" cy="6857990"/>
          </a:xfrm>
          <a:prstGeom prst="rect">
            <a:avLst/>
          </a:prstGeom>
          <a:effectLst/>
        </p:spPr>
      </p:pic>
      <p:sp>
        <p:nvSpPr>
          <p:cNvPr id="8" name="Content Placeholder 7">
            <a:extLst>
              <a:ext uri="{FF2B5EF4-FFF2-40B4-BE49-F238E27FC236}">
                <a16:creationId xmlns:a16="http://schemas.microsoft.com/office/drawing/2014/main" id="{DD659BA0-5836-4B10-8ED1-3DDFDCCC04CF}"/>
              </a:ext>
            </a:extLst>
          </p:cNvPr>
          <p:cNvSpPr txBox="1">
            <a:spLocks noGrp="1"/>
          </p:cNvSpPr>
          <p:nvPr>
            <p:ph idx="1"/>
          </p:nvPr>
        </p:nvSpPr>
        <p:spPr>
          <a:xfrm>
            <a:off x="0" y="1676603"/>
            <a:ext cx="4639056" cy="1255728"/>
          </a:xfrm>
          <a:prstGeom prst="rect">
            <a:avLst/>
          </a:prstGeom>
          <a:noFill/>
        </p:spPr>
        <p:txBody>
          <a:bodyPr wrap="square" rtlCol="0">
            <a:spAutoFit/>
          </a:bodyPr>
          <a:lstStyle/>
          <a:p>
            <a:pPr marL="0" indent="0">
              <a:buNone/>
            </a:pPr>
            <a:r>
              <a:rPr lang="en-US" sz="2800" dirty="0">
                <a:solidFill>
                  <a:schemeClr val="bg1"/>
                </a:solidFill>
              </a:rPr>
              <a:t>You’re interacting in someone else’s story  and are just along for the ride.</a:t>
            </a:r>
          </a:p>
        </p:txBody>
      </p:sp>
      <p:sp>
        <p:nvSpPr>
          <p:cNvPr id="10" name="Content Placeholder 7">
            <a:extLst>
              <a:ext uri="{FF2B5EF4-FFF2-40B4-BE49-F238E27FC236}">
                <a16:creationId xmlns:a16="http://schemas.microsoft.com/office/drawing/2014/main" id="{88EB3287-EBC7-4F2E-8B4D-5B22553AA266}"/>
              </a:ext>
            </a:extLst>
          </p:cNvPr>
          <p:cNvSpPr txBox="1">
            <a:spLocks/>
          </p:cNvSpPr>
          <p:nvPr/>
        </p:nvSpPr>
        <p:spPr>
          <a:xfrm>
            <a:off x="0" y="3433404"/>
            <a:ext cx="4639056" cy="2932085"/>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A few of the more popular ones are…</a:t>
            </a:r>
          </a:p>
          <a:p>
            <a:pPr>
              <a:buFontTx/>
              <a:buChar char="-"/>
            </a:pPr>
            <a:r>
              <a:rPr lang="en-US" dirty="0">
                <a:solidFill>
                  <a:schemeClr val="bg1"/>
                </a:solidFill>
              </a:rPr>
              <a:t>Dragon Quest XI</a:t>
            </a:r>
          </a:p>
          <a:p>
            <a:pPr>
              <a:buFontTx/>
              <a:buChar char="-"/>
            </a:pPr>
            <a:r>
              <a:rPr lang="en-US" dirty="0">
                <a:solidFill>
                  <a:schemeClr val="bg1"/>
                </a:solidFill>
              </a:rPr>
              <a:t>Persona 5</a:t>
            </a:r>
          </a:p>
          <a:p>
            <a:pPr>
              <a:buFontTx/>
              <a:buChar char="-"/>
            </a:pPr>
            <a:r>
              <a:rPr lang="en-US" dirty="0" err="1">
                <a:solidFill>
                  <a:schemeClr val="bg1"/>
                </a:solidFill>
              </a:rPr>
              <a:t>Xenoblade</a:t>
            </a:r>
            <a:r>
              <a:rPr lang="en-US" dirty="0">
                <a:solidFill>
                  <a:schemeClr val="bg1"/>
                </a:solidFill>
              </a:rPr>
              <a:t> Chronicles 2</a:t>
            </a:r>
          </a:p>
          <a:p>
            <a:pPr>
              <a:buFontTx/>
              <a:buChar char="-"/>
            </a:pPr>
            <a:r>
              <a:rPr lang="en-US" dirty="0" err="1">
                <a:solidFill>
                  <a:schemeClr val="bg1"/>
                </a:solidFill>
              </a:rPr>
              <a:t>Octopath</a:t>
            </a:r>
            <a:r>
              <a:rPr lang="en-US" dirty="0">
                <a:solidFill>
                  <a:schemeClr val="bg1"/>
                </a:solidFill>
              </a:rPr>
              <a:t> Traveler</a:t>
            </a:r>
          </a:p>
        </p:txBody>
      </p:sp>
    </p:spTree>
    <p:extLst>
      <p:ext uri="{BB962C8B-B14F-4D97-AF65-F5344CB8AC3E}">
        <p14:creationId xmlns:p14="http://schemas.microsoft.com/office/powerpoint/2010/main" val="38348075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28B4C-122B-465D-B1C5-CF34BFB1E0F2}"/>
              </a:ext>
            </a:extLst>
          </p:cNvPr>
          <p:cNvSpPr>
            <a:spLocks noGrp="1"/>
          </p:cNvSpPr>
          <p:nvPr>
            <p:ph type="title"/>
          </p:nvPr>
        </p:nvSpPr>
        <p:spPr/>
        <p:txBody>
          <a:bodyPr/>
          <a:lstStyle/>
          <a:p>
            <a:r>
              <a:rPr lang="en-US" dirty="0"/>
              <a:t>Graphics =/ profit</a:t>
            </a:r>
          </a:p>
        </p:txBody>
      </p:sp>
      <p:sp>
        <p:nvSpPr>
          <p:cNvPr id="3" name="Content Placeholder 2">
            <a:extLst>
              <a:ext uri="{FF2B5EF4-FFF2-40B4-BE49-F238E27FC236}">
                <a16:creationId xmlns:a16="http://schemas.microsoft.com/office/drawing/2014/main" id="{BE48A56F-82E6-496D-B602-FB4E10EAD22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154292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542E-B720-4F21-A1F0-AA0729F25C69}"/>
              </a:ext>
            </a:extLst>
          </p:cNvPr>
          <p:cNvSpPr>
            <a:spLocks noGrp="1"/>
          </p:cNvSpPr>
          <p:nvPr>
            <p:ph type="title"/>
          </p:nvPr>
        </p:nvSpPr>
        <p:spPr/>
        <p:txBody>
          <a:bodyPr/>
          <a:lstStyle/>
          <a:p>
            <a:r>
              <a:rPr lang="en-US" dirty="0"/>
              <a:t>Demand for AAA low graphic </a:t>
            </a:r>
            <a:r>
              <a:rPr lang="en-US" dirty="0" err="1"/>
              <a:t>rpgs</a:t>
            </a:r>
            <a:endParaRPr lang="en-US" dirty="0"/>
          </a:p>
        </p:txBody>
      </p:sp>
      <p:sp>
        <p:nvSpPr>
          <p:cNvPr id="3" name="Content Placeholder 2">
            <a:extLst>
              <a:ext uri="{FF2B5EF4-FFF2-40B4-BE49-F238E27FC236}">
                <a16:creationId xmlns:a16="http://schemas.microsoft.com/office/drawing/2014/main" id="{A16F2B26-9B03-4354-A7AF-135C9910745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005245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D69F-C4E6-49D3-AD7C-E1732DACBAEA}"/>
              </a:ext>
            </a:extLst>
          </p:cNvPr>
          <p:cNvSpPr>
            <a:spLocks noGrp="1"/>
          </p:cNvSpPr>
          <p:nvPr>
            <p:ph type="title"/>
          </p:nvPr>
        </p:nvSpPr>
        <p:spPr/>
        <p:txBody>
          <a:bodyPr/>
          <a:lstStyle/>
          <a:p>
            <a:r>
              <a:rPr lang="en-US" dirty="0"/>
              <a:t>Memories</a:t>
            </a:r>
          </a:p>
        </p:txBody>
      </p:sp>
      <p:sp>
        <p:nvSpPr>
          <p:cNvPr id="3" name="Content Placeholder 2">
            <a:extLst>
              <a:ext uri="{FF2B5EF4-FFF2-40B4-BE49-F238E27FC236}">
                <a16:creationId xmlns:a16="http://schemas.microsoft.com/office/drawing/2014/main" id="{6423F752-7909-4EF0-9747-DF4DB5D634F6}"/>
              </a:ext>
            </a:extLst>
          </p:cNvPr>
          <p:cNvSpPr>
            <a:spLocks noGrp="1"/>
          </p:cNvSpPr>
          <p:nvPr>
            <p:ph idx="1"/>
          </p:nvPr>
        </p:nvSpPr>
        <p:spPr/>
        <p:txBody>
          <a:bodyPr/>
          <a:lstStyle/>
          <a:p>
            <a:pPr lvl="3"/>
            <a:r>
              <a:rPr lang="en-US" dirty="0"/>
              <a:t>FF4 – Red Wings</a:t>
            </a:r>
          </a:p>
          <a:p>
            <a:pPr lvl="3"/>
            <a:r>
              <a:rPr lang="en-US" dirty="0"/>
              <a:t>FF6 – Opera Scene</a:t>
            </a:r>
          </a:p>
          <a:p>
            <a:pPr lvl="3"/>
            <a:r>
              <a:rPr lang="en-US" dirty="0"/>
              <a:t>FF7 – Sephiroth in flames</a:t>
            </a:r>
          </a:p>
          <a:p>
            <a:pPr lvl="4"/>
            <a:r>
              <a:rPr lang="en-US" dirty="0"/>
              <a:t>Meteor</a:t>
            </a:r>
          </a:p>
          <a:p>
            <a:pPr lvl="4"/>
            <a:r>
              <a:rPr lang="en-US" dirty="0"/>
              <a:t>Weapons</a:t>
            </a:r>
          </a:p>
          <a:p>
            <a:pPr lvl="4"/>
            <a:r>
              <a:rPr lang="en-US" dirty="0" err="1"/>
              <a:t>Aeris</a:t>
            </a:r>
            <a:endParaRPr lang="en-US" dirty="0"/>
          </a:p>
          <a:p>
            <a:pPr lvl="3"/>
            <a:r>
              <a:rPr lang="en-US" dirty="0"/>
              <a:t>FFX – Sin destroys </a:t>
            </a:r>
            <a:r>
              <a:rPr lang="en-US" dirty="0" err="1"/>
              <a:t>zanarkand</a:t>
            </a:r>
            <a:endParaRPr lang="en-US" dirty="0"/>
          </a:p>
          <a:p>
            <a:pPr lvl="4"/>
            <a:r>
              <a:rPr lang="en-US" dirty="0"/>
              <a:t>Sin destroys </a:t>
            </a:r>
            <a:r>
              <a:rPr lang="en-US" dirty="0" err="1"/>
              <a:t>kilika</a:t>
            </a:r>
            <a:endParaRPr lang="en-US" dirty="0"/>
          </a:p>
          <a:p>
            <a:pPr lvl="4"/>
            <a:r>
              <a:rPr lang="en-US" dirty="0" err="1"/>
              <a:t>Tidus</a:t>
            </a:r>
            <a:r>
              <a:rPr lang="en-US" dirty="0"/>
              <a:t> and </a:t>
            </a:r>
            <a:r>
              <a:rPr lang="en-US" dirty="0" err="1"/>
              <a:t>Yuna</a:t>
            </a:r>
            <a:endParaRPr lang="en-US" dirty="0"/>
          </a:p>
          <a:p>
            <a:pPr lvl="3"/>
            <a:r>
              <a:rPr lang="en-US" dirty="0"/>
              <a:t>What part did graphics play in that feeling?</a:t>
            </a:r>
          </a:p>
          <a:p>
            <a:endParaRPr lang="en-US" dirty="0"/>
          </a:p>
        </p:txBody>
      </p:sp>
    </p:spTree>
    <p:extLst>
      <p:ext uri="{BB962C8B-B14F-4D97-AF65-F5344CB8AC3E}">
        <p14:creationId xmlns:p14="http://schemas.microsoft.com/office/powerpoint/2010/main" val="38979024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6AEE-D3BA-4585-8C38-24A5E441ABB0}"/>
              </a:ext>
            </a:extLst>
          </p:cNvPr>
          <p:cNvSpPr>
            <a:spLocks noGrp="1"/>
          </p:cNvSpPr>
          <p:nvPr>
            <p:ph type="title"/>
          </p:nvPr>
        </p:nvSpPr>
        <p:spPr/>
        <p:txBody>
          <a:bodyPr/>
          <a:lstStyle/>
          <a:p>
            <a:r>
              <a:rPr lang="en-US" dirty="0"/>
              <a:t>Stop Westernizing</a:t>
            </a:r>
          </a:p>
        </p:txBody>
      </p:sp>
      <p:sp>
        <p:nvSpPr>
          <p:cNvPr id="3" name="Content Placeholder 2">
            <a:extLst>
              <a:ext uri="{FF2B5EF4-FFF2-40B4-BE49-F238E27FC236}">
                <a16:creationId xmlns:a16="http://schemas.microsoft.com/office/drawing/2014/main" id="{7A78EC19-927B-4E46-8299-15048C445D67}"/>
              </a:ext>
            </a:extLst>
          </p:cNvPr>
          <p:cNvSpPr>
            <a:spLocks noGrp="1"/>
          </p:cNvSpPr>
          <p:nvPr>
            <p:ph idx="1"/>
          </p:nvPr>
        </p:nvSpPr>
        <p:spPr/>
        <p:txBody>
          <a:bodyPr/>
          <a:lstStyle/>
          <a:p>
            <a:r>
              <a:rPr lang="en-US" dirty="0"/>
              <a:t>FF Fans don’t want Westernized games.</a:t>
            </a:r>
          </a:p>
          <a:p>
            <a:r>
              <a:rPr lang="en-US" dirty="0"/>
              <a:t>Button mashers and games that require no thought aren’t fun.</a:t>
            </a:r>
          </a:p>
          <a:p>
            <a:r>
              <a:rPr lang="en-US" dirty="0"/>
              <a:t>Turned based combat isn’t dead.</a:t>
            </a:r>
          </a:p>
          <a:p>
            <a:pPr lvl="1"/>
            <a:r>
              <a:rPr lang="en-US" dirty="0" err="1"/>
              <a:t>Octopath</a:t>
            </a:r>
            <a:r>
              <a:rPr lang="en-US" dirty="0"/>
              <a:t> showed there’s  a lot of innovation that got left behind.</a:t>
            </a:r>
          </a:p>
        </p:txBody>
      </p:sp>
    </p:spTree>
    <p:extLst>
      <p:ext uri="{BB962C8B-B14F-4D97-AF65-F5344CB8AC3E}">
        <p14:creationId xmlns:p14="http://schemas.microsoft.com/office/powerpoint/2010/main" val="6501567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9BB53-6940-4200-81AD-DD2090D15D1F}"/>
              </a:ext>
            </a:extLst>
          </p:cNvPr>
          <p:cNvSpPr>
            <a:spLocks noGrp="1"/>
          </p:cNvSpPr>
          <p:nvPr>
            <p:ph type="title"/>
          </p:nvPr>
        </p:nvSpPr>
        <p:spPr/>
        <p:txBody>
          <a:bodyPr/>
          <a:lstStyle/>
          <a:p>
            <a:r>
              <a:rPr lang="en-US" dirty="0"/>
              <a:t>Player driven progression</a:t>
            </a:r>
          </a:p>
        </p:txBody>
      </p:sp>
      <p:sp>
        <p:nvSpPr>
          <p:cNvPr id="3" name="Content Placeholder 2">
            <a:extLst>
              <a:ext uri="{FF2B5EF4-FFF2-40B4-BE49-F238E27FC236}">
                <a16:creationId xmlns:a16="http://schemas.microsoft.com/office/drawing/2014/main" id="{71CA28A6-3CC0-4357-A2D5-1A1A71845FAA}"/>
              </a:ext>
            </a:extLst>
          </p:cNvPr>
          <p:cNvSpPr>
            <a:spLocks noGrp="1"/>
          </p:cNvSpPr>
          <p:nvPr>
            <p:ph idx="1"/>
          </p:nvPr>
        </p:nvSpPr>
        <p:spPr/>
        <p:txBody>
          <a:bodyPr/>
          <a:lstStyle/>
          <a:p>
            <a:r>
              <a:rPr lang="en-US" dirty="0"/>
              <a:t>Bring back jobs or multi char pre defined roles.</a:t>
            </a:r>
          </a:p>
          <a:p>
            <a:r>
              <a:rPr lang="en-US" dirty="0"/>
              <a:t>Leveling and customizing your characters strengths is fun.</a:t>
            </a:r>
          </a:p>
          <a:p>
            <a:r>
              <a:rPr lang="en-US" dirty="0"/>
              <a:t>Equipment is integral to this process.</a:t>
            </a:r>
          </a:p>
        </p:txBody>
      </p:sp>
    </p:spTree>
    <p:extLst>
      <p:ext uri="{BB962C8B-B14F-4D97-AF65-F5344CB8AC3E}">
        <p14:creationId xmlns:p14="http://schemas.microsoft.com/office/powerpoint/2010/main" val="21963674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EE42-05C1-48F5-945E-4300E47BAB4D}"/>
              </a:ext>
            </a:extLst>
          </p:cNvPr>
          <p:cNvSpPr>
            <a:spLocks noGrp="1"/>
          </p:cNvSpPr>
          <p:nvPr>
            <p:ph type="title"/>
          </p:nvPr>
        </p:nvSpPr>
        <p:spPr/>
        <p:txBody>
          <a:bodyPr/>
          <a:lstStyle/>
          <a:p>
            <a:r>
              <a:rPr lang="en-US" dirty="0"/>
              <a:t>Characters</a:t>
            </a:r>
          </a:p>
        </p:txBody>
      </p:sp>
      <p:sp>
        <p:nvSpPr>
          <p:cNvPr id="3" name="Content Placeholder 2">
            <a:extLst>
              <a:ext uri="{FF2B5EF4-FFF2-40B4-BE49-F238E27FC236}">
                <a16:creationId xmlns:a16="http://schemas.microsoft.com/office/drawing/2014/main" id="{B2E3DEAA-9355-4056-B626-6C27578CD69F}"/>
              </a:ext>
            </a:extLst>
          </p:cNvPr>
          <p:cNvSpPr>
            <a:spLocks noGrp="1"/>
          </p:cNvSpPr>
          <p:nvPr>
            <p:ph idx="1"/>
          </p:nvPr>
        </p:nvSpPr>
        <p:spPr/>
        <p:txBody>
          <a:bodyPr/>
          <a:lstStyle/>
          <a:p>
            <a:r>
              <a:rPr lang="en-US" dirty="0"/>
              <a:t>Stop sanitizing them for the western audience.</a:t>
            </a:r>
          </a:p>
          <a:p>
            <a:r>
              <a:rPr lang="en-US" dirty="0"/>
              <a:t>Contain their character arc to the game.</a:t>
            </a:r>
          </a:p>
          <a:p>
            <a:r>
              <a:rPr lang="en-US" dirty="0"/>
              <a:t>The antagonist is usually the most interesting character in the game so…</a:t>
            </a:r>
          </a:p>
          <a:p>
            <a:pPr lvl="1"/>
            <a:r>
              <a:rPr lang="en-US" dirty="0"/>
              <a:t>Make a giant monster(Sin(FFX), weapons(FFVII))</a:t>
            </a:r>
          </a:p>
          <a:p>
            <a:pPr lvl="1"/>
            <a:r>
              <a:rPr lang="en-US" dirty="0" err="1"/>
              <a:t>Relateable</a:t>
            </a:r>
            <a:r>
              <a:rPr lang="en-US" dirty="0"/>
              <a:t>, ultra powerful person (Sephiroth(FVII),</a:t>
            </a:r>
            <a:r>
              <a:rPr lang="en-US" dirty="0" err="1"/>
              <a:t>Kuja</a:t>
            </a:r>
            <a:r>
              <a:rPr lang="en-US" dirty="0"/>
              <a:t>(FFIX)),</a:t>
            </a:r>
          </a:p>
          <a:p>
            <a:pPr lvl="1"/>
            <a:r>
              <a:rPr lang="en-US" dirty="0"/>
              <a:t>Totally insane (</a:t>
            </a:r>
            <a:r>
              <a:rPr lang="en-US" dirty="0" err="1"/>
              <a:t>Kefka</a:t>
            </a:r>
            <a:r>
              <a:rPr lang="en-US" dirty="0"/>
              <a:t>(FFVI)</a:t>
            </a:r>
          </a:p>
        </p:txBody>
      </p:sp>
    </p:spTree>
    <p:extLst>
      <p:ext uri="{BB962C8B-B14F-4D97-AF65-F5344CB8AC3E}">
        <p14:creationId xmlns:p14="http://schemas.microsoft.com/office/powerpoint/2010/main" val="20928834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5AE87-23E8-4388-8974-42DBB7D6F9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76E9C5-D443-4B60-96CD-DCD268A028D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518153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065D7-8B72-4ACF-AB10-F1D08D7D7D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E343F47-2DC9-4BB3-9C32-697E53999E1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287323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C7CED-2866-4610-B077-92B6FCE983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9A0CB3-12E8-4D78-8E1B-2A47A7B241D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991623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pic>
        <p:nvPicPr>
          <p:cNvPr id="1026" name="Picture 2" descr="http://www.videogamesprites.net/FinalFantasy4/Party/Cecil/Cecil1.gif">
            <a:extLst>
              <a:ext uri="{FF2B5EF4-FFF2-40B4-BE49-F238E27FC236}">
                <a16:creationId xmlns:a16="http://schemas.microsoft.com/office/drawing/2014/main" id="{4DD61E77-F5C9-4901-9D77-79D7E6208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6" y="351064"/>
            <a:ext cx="13716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videogamesprites.net/FinalFantasy4/Party/Cecil/Cecil2.gif">
            <a:extLst>
              <a:ext uri="{FF2B5EF4-FFF2-40B4-BE49-F238E27FC236}">
                <a16:creationId xmlns:a16="http://schemas.microsoft.com/office/drawing/2014/main" id="{12493C1D-3664-48F6-92C4-2B7A9F197B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8626" y="351063"/>
            <a:ext cx="17145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videogamesprites.net/FinalFantasy4/Party/Cecil/Cecil2-Status.gif">
            <a:extLst>
              <a:ext uri="{FF2B5EF4-FFF2-40B4-BE49-F238E27FC236}">
                <a16:creationId xmlns:a16="http://schemas.microsoft.com/office/drawing/2014/main" id="{2E3F35E2-0197-4DAB-A680-4E4BB26CAC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9149" y="571499"/>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videogamesprites.net/FinalFantasy4/Party/Cecil/Cecil1-Status.gif">
            <a:extLst>
              <a:ext uri="{FF2B5EF4-FFF2-40B4-BE49-F238E27FC236}">
                <a16:creationId xmlns:a16="http://schemas.microsoft.com/office/drawing/2014/main" id="{47070502-7012-4FC9-8FB1-01AB6C3D30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850" y="693964"/>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875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B536-ECA2-430F-8AE7-33CFF26B0408}"/>
              </a:ext>
            </a:extLst>
          </p:cNvPr>
          <p:cNvSpPr>
            <a:spLocks noGrp="1"/>
          </p:cNvSpPr>
          <p:nvPr>
            <p:ph type="title"/>
          </p:nvPr>
        </p:nvSpPr>
        <p:spPr>
          <a:xfrm>
            <a:off x="6096000" y="-1656904"/>
            <a:ext cx="5947316" cy="2889114"/>
          </a:xfrm>
        </p:spPr>
        <p:txBody>
          <a:bodyPr vert="horz" lIns="91440" tIns="45720" rIns="91440" bIns="45720" rtlCol="0" anchor="b">
            <a:normAutofit/>
          </a:bodyPr>
          <a:lstStyle/>
          <a:p>
            <a:r>
              <a:rPr lang="en-US" sz="6000" dirty="0"/>
              <a:t>Early Final Fantasy</a:t>
            </a:r>
          </a:p>
        </p:txBody>
      </p:sp>
      <p:sp>
        <p:nvSpPr>
          <p:cNvPr id="15" name="Content Placeholder 14">
            <a:extLst>
              <a:ext uri="{FF2B5EF4-FFF2-40B4-BE49-F238E27FC236}">
                <a16:creationId xmlns:a16="http://schemas.microsoft.com/office/drawing/2014/main" id="{5011E290-1054-412D-B5DD-803507C0D6DB}"/>
              </a:ext>
            </a:extLst>
          </p:cNvPr>
          <p:cNvSpPr>
            <a:spLocks noGrp="1"/>
          </p:cNvSpPr>
          <p:nvPr>
            <p:ph idx="1"/>
          </p:nvPr>
        </p:nvSpPr>
        <p:spPr>
          <a:xfrm>
            <a:off x="4204149" y="5710127"/>
            <a:ext cx="4645250" cy="1147863"/>
          </a:xfrm>
        </p:spPr>
        <p:txBody>
          <a:bodyPr vert="horz" lIns="91440" tIns="45720" rIns="91440" bIns="45720" rtlCol="0" anchor="t">
            <a:normAutofit/>
          </a:bodyPr>
          <a:lstStyle/>
          <a:p>
            <a:pPr marL="0" indent="0">
              <a:buNone/>
            </a:pPr>
            <a:r>
              <a:rPr lang="en-US" sz="2000" dirty="0"/>
              <a:t>This is the original Final Fantasy on the cover of Nintendo power!</a:t>
            </a:r>
          </a:p>
        </p:txBody>
      </p:sp>
      <p:sp>
        <p:nvSpPr>
          <p:cNvPr id="23" name="Freeform: Shape 2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4">
            <a:extLst>
              <a:ext uri="{FF2B5EF4-FFF2-40B4-BE49-F238E27FC236}">
                <a16:creationId xmlns:a16="http://schemas.microsoft.com/office/drawing/2014/main" id="{BAAA6F53-E4BC-4728-A5B8-6AF66A3E009D}"/>
              </a:ext>
            </a:extLst>
          </p:cNvPr>
          <p:cNvPicPr>
            <a:picLocks noChangeAspect="1"/>
          </p:cNvPicPr>
          <p:nvPr/>
        </p:nvPicPr>
        <p:blipFill rotWithShape="1">
          <a:blip r:embed="rId2">
            <a:extLst>
              <a:ext uri="{28A0092B-C50C-407E-A947-70E740481C1C}">
                <a14:useLocalDpi xmlns:a14="http://schemas.microsoft.com/office/drawing/2010/main" val="0"/>
              </a:ext>
            </a:extLst>
          </a:blip>
          <a:srcRect r="-2" b="693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6" name="TextBox 5">
            <a:extLst>
              <a:ext uri="{FF2B5EF4-FFF2-40B4-BE49-F238E27FC236}">
                <a16:creationId xmlns:a16="http://schemas.microsoft.com/office/drawing/2014/main" id="{9B1A8451-B47A-4108-8BE1-AC1B1FC6008D}"/>
              </a:ext>
            </a:extLst>
          </p:cNvPr>
          <p:cNvSpPr txBox="1"/>
          <p:nvPr/>
        </p:nvSpPr>
        <p:spPr>
          <a:xfrm>
            <a:off x="6526774" y="1246280"/>
            <a:ext cx="4645250" cy="646331"/>
          </a:xfrm>
          <a:prstGeom prst="rect">
            <a:avLst/>
          </a:prstGeom>
          <a:noFill/>
        </p:spPr>
        <p:txBody>
          <a:bodyPr wrap="square" rtlCol="0">
            <a:spAutoFit/>
          </a:bodyPr>
          <a:lstStyle/>
          <a:p>
            <a:r>
              <a:rPr lang="en-US" dirty="0"/>
              <a:t>Final Fantasy 1 was originally released in 1987 on the NES.</a:t>
            </a:r>
          </a:p>
        </p:txBody>
      </p:sp>
    </p:spTree>
    <p:extLst>
      <p:ext uri="{BB962C8B-B14F-4D97-AF65-F5344CB8AC3E}">
        <p14:creationId xmlns:p14="http://schemas.microsoft.com/office/powerpoint/2010/main" val="2337673355"/>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AD604-4853-401D-9D32-13D253322F6D}"/>
              </a:ext>
            </a:extLst>
          </p:cNvPr>
          <p:cNvSpPr>
            <a:spLocks noGrp="1"/>
          </p:cNvSpPr>
          <p:nvPr>
            <p:ph type="title"/>
          </p:nvPr>
        </p:nvSpPr>
        <p:spPr>
          <a:xfrm>
            <a:off x="372836" y="323622"/>
            <a:ext cx="1186543" cy="1031649"/>
          </a:xfrm>
        </p:spPr>
        <p:txBody>
          <a:bodyPr>
            <a:normAutofit fontScale="90000"/>
          </a:bodyPr>
          <a:lstStyle/>
          <a:p>
            <a:br>
              <a:rPr lang="en-US" dirty="0"/>
            </a:br>
            <a:r>
              <a:rPr lang="en-US" dirty="0"/>
              <a:t>Cain</a:t>
            </a:r>
          </a:p>
        </p:txBody>
      </p:sp>
      <p:pic>
        <p:nvPicPr>
          <p:cNvPr id="4" name="Picture 8" descr="http://www.videogamesprites.net/FinalFantasy4/Party/Kain/Kain-Status.gif">
            <a:extLst>
              <a:ext uri="{FF2B5EF4-FFF2-40B4-BE49-F238E27FC236}">
                <a16:creationId xmlns:a16="http://schemas.microsoft.com/office/drawing/2014/main" id="{CFFDB82D-53D5-4D05-BB83-BD4D7B260D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65" y="3429000"/>
            <a:ext cx="1246414" cy="12464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8" descr="http://www.videogamesprites.net/FinalFantasy4/Party/Kain/Kain.gif">
            <a:extLst>
              <a:ext uri="{FF2B5EF4-FFF2-40B4-BE49-F238E27FC236}">
                <a16:creationId xmlns:a16="http://schemas.microsoft.com/office/drawing/2014/main" id="{697CBA79-2BB1-4F92-B97F-A40ADEEAD1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9379" y="2798989"/>
            <a:ext cx="1246414" cy="1869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724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3492E-9FBD-4001-A062-6C045182982F}"/>
              </a:ext>
            </a:extLst>
          </p:cNvPr>
          <p:cNvSpPr>
            <a:spLocks noGrp="1"/>
          </p:cNvSpPr>
          <p:nvPr>
            <p:ph type="title"/>
          </p:nvPr>
        </p:nvSpPr>
        <p:spPr>
          <a:xfrm>
            <a:off x="838200" y="-1463675"/>
            <a:ext cx="10515600" cy="1325563"/>
          </a:xfrm>
        </p:spPr>
        <p:txBody>
          <a:bodyPr/>
          <a:lstStyle/>
          <a:p>
            <a:r>
              <a:rPr lang="en-US" dirty="0" err="1"/>
              <a:t>Tellah</a:t>
            </a:r>
            <a:endParaRPr lang="en-US" dirty="0"/>
          </a:p>
        </p:txBody>
      </p:sp>
      <p:pic>
        <p:nvPicPr>
          <p:cNvPr id="4098" name="Picture 2" descr="http://www.videogamesprites.net/FinalFantasy4/Party/Tellah/Tellah-Status.gif">
            <a:extLst>
              <a:ext uri="{FF2B5EF4-FFF2-40B4-BE49-F238E27FC236}">
                <a16:creationId xmlns:a16="http://schemas.microsoft.com/office/drawing/2014/main" id="{E5DA8B49-1A70-412E-9215-9677DC83D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12420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videogamesprites.net/FinalFantasy4/Party/Tellah/Tellah.gif">
            <a:extLst>
              <a:ext uri="{FF2B5EF4-FFF2-40B4-BE49-F238E27FC236}">
                <a16:creationId xmlns:a16="http://schemas.microsoft.com/office/drawing/2014/main" id="{3906FE3C-3639-4EF7-AC54-B00259F05A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7389" y="3124200"/>
            <a:ext cx="304800"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1AEF63B-4EA2-4AC8-880B-975CC442A47C}"/>
              </a:ext>
            </a:extLst>
          </p:cNvPr>
          <p:cNvSpPr/>
          <p:nvPr/>
        </p:nvSpPr>
        <p:spPr>
          <a:xfrm>
            <a:off x="304800" y="409812"/>
            <a:ext cx="6096000" cy="1200329"/>
          </a:xfrm>
          <a:prstGeom prst="rect">
            <a:avLst/>
          </a:prstGeom>
        </p:spPr>
        <p:txBody>
          <a:bodyPr>
            <a:spAutoFit/>
          </a:bodyPr>
          <a:lstStyle/>
          <a:p>
            <a:r>
              <a:rPr lang="en-US" b="0" i="0" dirty="0">
                <a:solidFill>
                  <a:srgbClr val="3A3A3A"/>
                </a:solidFill>
                <a:effectLst/>
                <a:latin typeface="Helvetica Neue"/>
              </a:rPr>
              <a:t> </a:t>
            </a:r>
            <a:r>
              <a:rPr lang="en-US" b="0" i="0" dirty="0" err="1">
                <a:solidFill>
                  <a:srgbClr val="3A3A3A"/>
                </a:solidFill>
                <a:effectLst/>
                <a:latin typeface="Helvetica Neue"/>
              </a:rPr>
              <a:t>Tellah</a:t>
            </a:r>
            <a:r>
              <a:rPr lang="en-US" b="0" i="0" dirty="0">
                <a:solidFill>
                  <a:srgbClr val="3A3A3A"/>
                </a:solidFill>
                <a:effectLst/>
                <a:latin typeface="Helvetica Neue"/>
              </a:rPr>
              <a:t> attacks </a:t>
            </a:r>
            <a:r>
              <a:rPr lang="en-US" b="0" i="0" dirty="0" err="1">
                <a:solidFill>
                  <a:srgbClr val="3A3A3A"/>
                </a:solidFill>
                <a:effectLst/>
                <a:latin typeface="Helvetica Neue"/>
              </a:rPr>
              <a:t>Golbez</a:t>
            </a:r>
            <a:r>
              <a:rPr lang="en-US" b="0" i="0" dirty="0">
                <a:solidFill>
                  <a:srgbClr val="3A3A3A"/>
                </a:solidFill>
                <a:effectLst/>
                <a:latin typeface="Helvetica Neue"/>
              </a:rPr>
              <a:t> and casts spells on him, but finds they have no effect. He then converts his own life energy into the necessary magic power to cast Meteor, which severely wounds </a:t>
            </a:r>
            <a:r>
              <a:rPr lang="en-US" b="0" i="0" dirty="0" err="1">
                <a:solidFill>
                  <a:srgbClr val="3A3A3A"/>
                </a:solidFill>
                <a:effectLst/>
                <a:latin typeface="Helvetica Neue"/>
              </a:rPr>
              <a:t>Golbez</a:t>
            </a:r>
            <a:endParaRPr lang="en-US" dirty="0"/>
          </a:p>
        </p:txBody>
      </p:sp>
      <p:sp>
        <p:nvSpPr>
          <p:cNvPr id="5" name="Rectangle 4">
            <a:extLst>
              <a:ext uri="{FF2B5EF4-FFF2-40B4-BE49-F238E27FC236}">
                <a16:creationId xmlns:a16="http://schemas.microsoft.com/office/drawing/2014/main" id="{C792711F-E6B1-415C-B2A6-C3ED7AE72470}"/>
              </a:ext>
            </a:extLst>
          </p:cNvPr>
          <p:cNvSpPr/>
          <p:nvPr/>
        </p:nvSpPr>
        <p:spPr>
          <a:xfrm>
            <a:off x="3352800" y="4324529"/>
            <a:ext cx="6096000" cy="923330"/>
          </a:xfrm>
          <a:prstGeom prst="rect">
            <a:avLst/>
          </a:prstGeom>
        </p:spPr>
        <p:txBody>
          <a:bodyPr>
            <a:spAutoFit/>
          </a:bodyPr>
          <a:lstStyle/>
          <a:p>
            <a:r>
              <a:rPr lang="en-US" b="0" i="0" dirty="0">
                <a:solidFill>
                  <a:srgbClr val="3A3A3A"/>
                </a:solidFill>
                <a:effectLst/>
                <a:latin typeface="Helvetica Neue"/>
              </a:rPr>
              <a:t>Everyone surrounds </a:t>
            </a:r>
            <a:r>
              <a:rPr lang="en-US" b="0" i="0" dirty="0" err="1">
                <a:solidFill>
                  <a:srgbClr val="3A3A3A"/>
                </a:solidFill>
                <a:effectLst/>
                <a:latin typeface="Helvetica Neue"/>
              </a:rPr>
              <a:t>Tellah</a:t>
            </a:r>
            <a:r>
              <a:rPr lang="en-US" b="0" i="0" dirty="0">
                <a:solidFill>
                  <a:srgbClr val="3A3A3A"/>
                </a:solidFill>
                <a:effectLst/>
                <a:latin typeface="Helvetica Neue"/>
              </a:rPr>
              <a:t>, who is dying due to casting Meteor at the cost of his own life. He asks the others to avenge Anna for him, and dies.</a:t>
            </a:r>
            <a:endParaRPr lang="en-US" dirty="0"/>
          </a:p>
        </p:txBody>
      </p:sp>
      <p:pic>
        <p:nvPicPr>
          <p:cNvPr id="8" name="Picture 4" descr="http://www.videogamesprites.net/FinalFantasy4/Party/Edward/Edward.gif">
            <a:extLst>
              <a:ext uri="{FF2B5EF4-FFF2-40B4-BE49-F238E27FC236}">
                <a16:creationId xmlns:a16="http://schemas.microsoft.com/office/drawing/2014/main" id="{203ED98C-2D3B-474E-81F1-2E464099DF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8800" y="509926"/>
            <a:ext cx="1564106" cy="23461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videogamesprites.net/FinalFantasy4/Party/Edward/Edward-Status.gif">
            <a:extLst>
              <a:ext uri="{FF2B5EF4-FFF2-40B4-BE49-F238E27FC236}">
                <a16:creationId xmlns:a16="http://schemas.microsoft.com/office/drawing/2014/main" id="{BA83A2BE-C824-48B8-BED0-232623DF6D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13915" y="652696"/>
            <a:ext cx="1355271" cy="1355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9753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E6E91-3809-4C0C-A52C-9BAD70536BFA}"/>
              </a:ext>
            </a:extLst>
          </p:cNvPr>
          <p:cNvSpPr>
            <a:spLocks noGrp="1"/>
          </p:cNvSpPr>
          <p:nvPr>
            <p:ph type="title"/>
          </p:nvPr>
        </p:nvSpPr>
        <p:spPr>
          <a:xfrm>
            <a:off x="723900" y="-1325563"/>
            <a:ext cx="10515600" cy="1325563"/>
          </a:xfrm>
        </p:spPr>
        <p:txBody>
          <a:bodyPr/>
          <a:lstStyle/>
          <a:p>
            <a:r>
              <a:rPr lang="en-US" dirty="0" err="1"/>
              <a:t>Palom</a:t>
            </a:r>
            <a:r>
              <a:rPr lang="en-US" dirty="0"/>
              <a:t> and </a:t>
            </a:r>
            <a:r>
              <a:rPr lang="en-US" dirty="0" err="1"/>
              <a:t>Porem</a:t>
            </a:r>
            <a:endParaRPr lang="en-US" dirty="0"/>
          </a:p>
        </p:txBody>
      </p:sp>
      <p:sp>
        <p:nvSpPr>
          <p:cNvPr id="4" name="Rectangle 3">
            <a:extLst>
              <a:ext uri="{FF2B5EF4-FFF2-40B4-BE49-F238E27FC236}">
                <a16:creationId xmlns:a16="http://schemas.microsoft.com/office/drawing/2014/main" id="{4B6C0225-EA42-4DEF-8CA3-1399880544CE}"/>
              </a:ext>
            </a:extLst>
          </p:cNvPr>
          <p:cNvSpPr/>
          <p:nvPr/>
        </p:nvSpPr>
        <p:spPr>
          <a:xfrm>
            <a:off x="484415" y="535553"/>
            <a:ext cx="6096000" cy="2031325"/>
          </a:xfrm>
          <a:prstGeom prst="rect">
            <a:avLst/>
          </a:prstGeom>
        </p:spPr>
        <p:txBody>
          <a:bodyPr>
            <a:spAutoFit/>
          </a:bodyPr>
          <a:lstStyle/>
          <a:p>
            <a:r>
              <a:rPr lang="en-US" b="0" i="0" dirty="0">
                <a:solidFill>
                  <a:srgbClr val="3A3A3A"/>
                </a:solidFill>
                <a:effectLst/>
                <a:latin typeface="Helvetica Neue"/>
              </a:rPr>
              <a:t>After defeating him, </a:t>
            </a:r>
            <a:r>
              <a:rPr lang="en-US" b="0" i="0" dirty="0" err="1">
                <a:solidFill>
                  <a:srgbClr val="3A3A3A"/>
                </a:solidFill>
                <a:effectLst/>
                <a:latin typeface="Helvetica Neue"/>
              </a:rPr>
              <a:t>Cagnazzo</a:t>
            </a:r>
            <a:r>
              <a:rPr lang="en-US" b="0" i="0" dirty="0">
                <a:solidFill>
                  <a:srgbClr val="3A3A3A"/>
                </a:solidFill>
                <a:effectLst/>
                <a:latin typeface="Helvetica Neue"/>
              </a:rPr>
              <a:t> has one last trick up his sleeve. When the party tries to escape, the walls cave in. </a:t>
            </a:r>
            <a:r>
              <a:rPr lang="en-US" b="0" i="0" dirty="0" err="1">
                <a:solidFill>
                  <a:srgbClr val="3A3A3A"/>
                </a:solidFill>
                <a:effectLst/>
                <a:latin typeface="Helvetica Neue"/>
              </a:rPr>
              <a:t>Palom</a:t>
            </a:r>
            <a:r>
              <a:rPr lang="en-US" b="0" i="0" dirty="0">
                <a:solidFill>
                  <a:srgbClr val="3A3A3A"/>
                </a:solidFill>
                <a:effectLst/>
                <a:latin typeface="Helvetica Neue"/>
              </a:rPr>
              <a:t> and </a:t>
            </a:r>
            <a:r>
              <a:rPr lang="en-US" b="0" i="0" dirty="0" err="1">
                <a:solidFill>
                  <a:srgbClr val="3A3A3A"/>
                </a:solidFill>
                <a:effectLst/>
                <a:latin typeface="Helvetica Neue"/>
              </a:rPr>
              <a:t>Porom</a:t>
            </a:r>
            <a:r>
              <a:rPr lang="en-US" b="0" i="0" dirty="0">
                <a:solidFill>
                  <a:srgbClr val="3A3A3A"/>
                </a:solidFill>
                <a:effectLst/>
                <a:latin typeface="Helvetica Neue"/>
              </a:rPr>
              <a:t> save Cecil's party by petrifying themselves. </a:t>
            </a:r>
            <a:r>
              <a:rPr lang="en-US" b="0" i="0" dirty="0" err="1">
                <a:solidFill>
                  <a:srgbClr val="3A3A3A"/>
                </a:solidFill>
                <a:effectLst/>
                <a:latin typeface="Helvetica Neue"/>
              </a:rPr>
              <a:t>Tellah</a:t>
            </a:r>
            <a:r>
              <a:rPr lang="en-US" b="0" i="0" dirty="0">
                <a:solidFill>
                  <a:srgbClr val="3A3A3A"/>
                </a:solidFill>
                <a:effectLst/>
                <a:latin typeface="Helvetica Neue"/>
              </a:rPr>
              <a:t> tries to heal them, but to no avail, as they have turned into stone of their own will. This act of sacrifice further strengthens the party's resolve to stop </a:t>
            </a:r>
            <a:r>
              <a:rPr lang="en-US" b="0" i="0" dirty="0" err="1">
                <a:solidFill>
                  <a:srgbClr val="3A3A3A"/>
                </a:solidFill>
                <a:effectLst/>
                <a:latin typeface="Helvetica Neue"/>
              </a:rPr>
              <a:t>Golbez</a:t>
            </a:r>
            <a:r>
              <a:rPr lang="en-US" b="0" i="0" dirty="0">
                <a:solidFill>
                  <a:srgbClr val="3A3A3A"/>
                </a:solidFill>
                <a:effectLst/>
                <a:latin typeface="Helvetica Neue"/>
              </a:rPr>
              <a:t>.</a:t>
            </a:r>
            <a:endParaRPr lang="en-US" dirty="0"/>
          </a:p>
        </p:txBody>
      </p:sp>
      <p:pic>
        <p:nvPicPr>
          <p:cNvPr id="6146" name="Picture 2" descr="http://www.videogamesprites.net/FinalFantasy4/Party/Palom/Palom-Status.gif">
            <a:extLst>
              <a:ext uri="{FF2B5EF4-FFF2-40B4-BE49-F238E27FC236}">
                <a16:creationId xmlns:a16="http://schemas.microsoft.com/office/drawing/2014/main" id="{2D6647DD-95F0-4BFB-B603-4185251F8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418362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www.videogamesprites.net/FinalFantasy4/Party/Palom/Palom.gif">
            <a:extLst>
              <a:ext uri="{FF2B5EF4-FFF2-40B4-BE49-F238E27FC236}">
                <a16:creationId xmlns:a16="http://schemas.microsoft.com/office/drawing/2014/main" id="{069FB648-F4D2-42CC-9301-37649B8594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6385" y="4269354"/>
            <a:ext cx="304800" cy="4381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www.videogamesprites.net/FinalFantasy4/Party/Porom/Porom-Status.gif">
            <a:extLst>
              <a:ext uri="{FF2B5EF4-FFF2-40B4-BE49-F238E27FC236}">
                <a16:creationId xmlns:a16="http://schemas.microsoft.com/office/drawing/2014/main" id="{5D3E5276-6401-4FB7-A429-5FB7C3091B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0725" y="3124200"/>
            <a:ext cx="5905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www.videogamesprites.net/FinalFantasy4/Party/Porom/Porom.gif">
            <a:extLst>
              <a:ext uri="{FF2B5EF4-FFF2-40B4-BE49-F238E27FC236}">
                <a16:creationId xmlns:a16="http://schemas.microsoft.com/office/drawing/2014/main" id="{FCC25EA1-3751-42F7-AD4B-8C9770DB3A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2186" y="3276600"/>
            <a:ext cx="3048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6678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pic>
        <p:nvPicPr>
          <p:cNvPr id="4" name="Picture 20" descr="http://www.videogamesprites.net/FinalFantasy4/Party/Rydia/Rydia1-Status.gif">
            <a:extLst>
              <a:ext uri="{FF2B5EF4-FFF2-40B4-BE49-F238E27FC236}">
                <a16:creationId xmlns:a16="http://schemas.microsoft.com/office/drawing/2014/main" id="{6A40FFBD-CFAC-40EA-B931-E01956CB82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399" y="4362451"/>
            <a:ext cx="1126671" cy="11266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2" descr="http://www.videogamesprites.net/FinalFantasy4/Party/Rydia/Rydia1.gif">
            <a:extLst>
              <a:ext uri="{FF2B5EF4-FFF2-40B4-BE49-F238E27FC236}">
                <a16:creationId xmlns:a16="http://schemas.microsoft.com/office/drawing/2014/main" id="{F7077038-9861-4A81-8BC4-D34CF5769C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685" y="4362451"/>
            <a:ext cx="762001" cy="11430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4" descr="http://www.videogamesprites.net/FinalFantasy4/Party/Rydia/Rydia2-Status.gif">
            <a:extLst>
              <a:ext uri="{FF2B5EF4-FFF2-40B4-BE49-F238E27FC236}">
                <a16:creationId xmlns:a16="http://schemas.microsoft.com/office/drawing/2014/main" id="{6A50280A-6DD5-4F7E-B679-C54AE7EAB0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8969" y="4362451"/>
            <a:ext cx="1208314" cy="12083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6" descr="http://www.videogamesprites.net/FinalFantasy4/Party/Rydia/Rydia2.gif">
            <a:extLst>
              <a:ext uri="{FF2B5EF4-FFF2-40B4-BE49-F238E27FC236}">
                <a16:creationId xmlns:a16="http://schemas.microsoft.com/office/drawing/2014/main" id="{FC65EF66-F55F-4228-A994-78DAB1551B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83484" y="4332514"/>
            <a:ext cx="1126671" cy="169000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5C381889-4020-4646-9C20-F62ECFEA8D3B}"/>
              </a:ext>
            </a:extLst>
          </p:cNvPr>
          <p:cNvSpPr>
            <a:spLocks noGrp="1"/>
          </p:cNvSpPr>
          <p:nvPr>
            <p:ph type="title"/>
          </p:nvPr>
        </p:nvSpPr>
        <p:spPr/>
        <p:txBody>
          <a:bodyPr/>
          <a:lstStyle/>
          <a:p>
            <a:r>
              <a:rPr lang="en-US" dirty="0" err="1"/>
              <a:t>Rydia</a:t>
            </a:r>
            <a:endParaRPr lang="en-US" dirty="0"/>
          </a:p>
        </p:txBody>
      </p:sp>
      <p:sp>
        <p:nvSpPr>
          <p:cNvPr id="9" name="Content Placeholder 8">
            <a:extLst>
              <a:ext uri="{FF2B5EF4-FFF2-40B4-BE49-F238E27FC236}">
                <a16:creationId xmlns:a16="http://schemas.microsoft.com/office/drawing/2014/main" id="{449C16E6-B9CA-4F5D-90B7-0A2181A2023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6467157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43D1C-AE39-4A80-82BF-6DA2F1197302}"/>
              </a:ext>
            </a:extLst>
          </p:cNvPr>
          <p:cNvSpPr>
            <a:spLocks noGrp="1"/>
          </p:cNvSpPr>
          <p:nvPr>
            <p:ph type="title"/>
          </p:nvPr>
        </p:nvSpPr>
        <p:spPr/>
        <p:txBody>
          <a:bodyPr/>
          <a:lstStyle/>
          <a:p>
            <a:r>
              <a:rPr lang="en-US" dirty="0"/>
              <a:t>Edge</a:t>
            </a:r>
          </a:p>
        </p:txBody>
      </p:sp>
      <p:pic>
        <p:nvPicPr>
          <p:cNvPr id="4" name="Picture 2" descr="http://www.videogamesprites.net/FinalFantasy4/Party/Edge/Edge-Status.gif">
            <a:extLst>
              <a:ext uri="{FF2B5EF4-FFF2-40B4-BE49-F238E27FC236}">
                <a16:creationId xmlns:a16="http://schemas.microsoft.com/office/drawing/2014/main" id="{B4E35677-D741-4060-951D-75BF13677B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49" y="2404293"/>
            <a:ext cx="1246413" cy="13295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www.videogamesprites.net/FinalFantasy4/Party/Edge/Edge.gif">
            <a:extLst>
              <a:ext uri="{FF2B5EF4-FFF2-40B4-BE49-F238E27FC236}">
                <a16:creationId xmlns:a16="http://schemas.microsoft.com/office/drawing/2014/main" id="{7C780D13-CB96-41BD-8FF1-1DD609504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3013" y="1770923"/>
            <a:ext cx="865415" cy="129812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063D3646-3B66-44FA-BBDF-49D78C7247DC}"/>
              </a:ext>
            </a:extLst>
          </p:cNvPr>
          <p:cNvSpPr>
            <a:spLocks noGrp="1"/>
          </p:cNvSpPr>
          <p:nvPr>
            <p:ph idx="1"/>
          </p:nvPr>
        </p:nvSpPr>
        <p:spPr>
          <a:xfrm>
            <a:off x="838200" y="1825625"/>
            <a:ext cx="10515600" cy="4351338"/>
          </a:xfrm>
          <a:prstGeom prst="rect">
            <a:avLst/>
          </a:prstGeom>
        </p:spPr>
        <p:txBody>
          <a:bodyPr>
            <a:spAutoFit/>
          </a:bodyPr>
          <a:lstStyle/>
          <a:p>
            <a:r>
              <a:rPr lang="en-US" b="0" i="0" dirty="0">
                <a:solidFill>
                  <a:srgbClr val="3A3A3A"/>
                </a:solidFill>
                <a:effectLst/>
                <a:latin typeface="Helvetica Neue"/>
              </a:rPr>
              <a:t>Edge is rude, hotheaded and stubborn, refusing to give up his pursuit of </a:t>
            </a:r>
            <a:r>
              <a:rPr lang="en-US" b="0" i="0" dirty="0" err="1">
                <a:solidFill>
                  <a:srgbClr val="3A3A3A"/>
                </a:solidFill>
                <a:effectLst/>
                <a:latin typeface="Helvetica Neue"/>
              </a:rPr>
              <a:t>Rubicante</a:t>
            </a:r>
            <a:r>
              <a:rPr lang="en-US" b="0" i="0" dirty="0">
                <a:solidFill>
                  <a:srgbClr val="3A3A3A"/>
                </a:solidFill>
                <a:effectLst/>
                <a:latin typeface="Helvetica Neue"/>
              </a:rPr>
              <a:t> and not backing down from the fight despite being outmatched. He is mean and obnoxious to the party at first, but comes to appreciate their help over time. He has an unrequited crush on </a:t>
            </a:r>
            <a:r>
              <a:rPr lang="en-US" b="0" i="0" u="none" strike="noStrike" dirty="0" err="1">
                <a:effectLst/>
                <a:latin typeface="Helvetica Neue"/>
                <a:hlinkClick r:id="rId4" tooltip="Rydia"/>
              </a:rPr>
              <a:t>Rydia</a:t>
            </a:r>
            <a:r>
              <a:rPr lang="en-US" b="0" i="0" dirty="0">
                <a:solidFill>
                  <a:srgbClr val="3A3A3A"/>
                </a:solidFill>
                <a:effectLst/>
                <a:latin typeface="Helvetica Neue"/>
              </a:rPr>
              <a:t> and flirts with other women occasionally, remarking that </a:t>
            </a:r>
            <a:r>
              <a:rPr lang="en-US" b="0" i="0" dirty="0" err="1">
                <a:solidFill>
                  <a:srgbClr val="3A3A3A"/>
                </a:solidFill>
                <a:effectLst/>
                <a:latin typeface="Helvetica Neue"/>
              </a:rPr>
              <a:t>Rydia</a:t>
            </a:r>
            <a:r>
              <a:rPr lang="en-US" b="0" i="0" dirty="0">
                <a:solidFill>
                  <a:srgbClr val="3A3A3A"/>
                </a:solidFill>
                <a:effectLst/>
                <a:latin typeface="Helvetica Neue"/>
              </a:rPr>
              <a:t> and </a:t>
            </a:r>
            <a:r>
              <a:rPr lang="en-US" b="0" i="0" u="none" strike="noStrike" dirty="0">
                <a:effectLst/>
                <a:latin typeface="Helvetica Neue"/>
                <a:hlinkClick r:id="rId5" tooltip="Rosa Joanna Farrell"/>
              </a:rPr>
              <a:t>Rosa</a:t>
            </a:r>
            <a:r>
              <a:rPr lang="en-US" b="0" i="0" dirty="0">
                <a:solidFill>
                  <a:srgbClr val="3A3A3A"/>
                </a:solidFill>
                <a:effectLst/>
                <a:latin typeface="Helvetica Neue"/>
              </a:rPr>
              <a:t> make "two babes in the party". He has a short temper and uses his rage as a source of power in his rematch with </a:t>
            </a:r>
            <a:r>
              <a:rPr lang="en-US" b="0" i="0" dirty="0" err="1">
                <a:solidFill>
                  <a:srgbClr val="3A3A3A"/>
                </a:solidFill>
                <a:effectLst/>
                <a:latin typeface="Helvetica Neue"/>
              </a:rPr>
              <a:t>Rubicante</a:t>
            </a:r>
            <a:r>
              <a:rPr lang="en-US" b="0" i="0" dirty="0">
                <a:solidFill>
                  <a:srgbClr val="3A3A3A"/>
                </a:solidFill>
                <a:effectLst/>
                <a:latin typeface="Helvetica Neue"/>
              </a:rPr>
              <a:t>, unlocking new </a:t>
            </a:r>
            <a:r>
              <a:rPr lang="en-US" b="0" i="0" u="none" strike="noStrike" dirty="0">
                <a:effectLst/>
                <a:latin typeface="Helvetica Neue"/>
                <a:hlinkClick r:id="rId6" tooltip="Ninjutsu (Final Fantasy IV)"/>
              </a:rPr>
              <a:t>Ninjutsu</a:t>
            </a:r>
            <a:r>
              <a:rPr lang="en-US" b="0" i="0" dirty="0">
                <a:solidFill>
                  <a:srgbClr val="3A3A3A"/>
                </a:solidFill>
                <a:effectLst/>
                <a:latin typeface="Helvetica Neue"/>
              </a:rPr>
              <a:t> skills.</a:t>
            </a:r>
            <a:endParaRPr lang="en-US" dirty="0"/>
          </a:p>
        </p:txBody>
      </p:sp>
    </p:spTree>
    <p:extLst>
      <p:ext uri="{BB962C8B-B14F-4D97-AF65-F5344CB8AC3E}">
        <p14:creationId xmlns:p14="http://schemas.microsoft.com/office/powerpoint/2010/main" val="12673798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629E4-3F85-4A9B-BF36-DC3C6D9337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BA7E55-5689-4EDC-B3CC-D85D9593E71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765383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0D78D-4D70-4AB0-8894-0E8A5E45C145}"/>
              </a:ext>
            </a:extLst>
          </p:cNvPr>
          <p:cNvSpPr>
            <a:spLocks noGrp="1"/>
          </p:cNvSpPr>
          <p:nvPr>
            <p:ph type="title"/>
          </p:nvPr>
        </p:nvSpPr>
        <p:spPr/>
        <p:txBody>
          <a:bodyPr/>
          <a:lstStyle/>
          <a:p>
            <a:r>
              <a:rPr lang="en-US" dirty="0"/>
              <a:t>ff9</a:t>
            </a:r>
          </a:p>
        </p:txBody>
      </p:sp>
      <p:sp>
        <p:nvSpPr>
          <p:cNvPr id="3" name="Content Placeholder 2">
            <a:extLst>
              <a:ext uri="{FF2B5EF4-FFF2-40B4-BE49-F238E27FC236}">
                <a16:creationId xmlns:a16="http://schemas.microsoft.com/office/drawing/2014/main" id="{315112D5-4B55-410A-9F32-500A66C258C3}"/>
              </a:ext>
            </a:extLst>
          </p:cNvPr>
          <p:cNvSpPr>
            <a:spLocks noGrp="1"/>
          </p:cNvSpPr>
          <p:nvPr>
            <p:ph idx="1"/>
          </p:nvPr>
        </p:nvSpPr>
        <p:spPr/>
        <p:txBody>
          <a:bodyPr/>
          <a:lstStyle/>
          <a:p>
            <a:r>
              <a:rPr lang="en-US" dirty="0"/>
              <a:t>Every story on it’s own is sad, but when combined together make a beautiful story</a:t>
            </a:r>
          </a:p>
        </p:txBody>
      </p:sp>
    </p:spTree>
    <p:extLst>
      <p:ext uri="{BB962C8B-B14F-4D97-AF65-F5344CB8AC3E}">
        <p14:creationId xmlns:p14="http://schemas.microsoft.com/office/powerpoint/2010/main" val="28001916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34EE-535A-4CC4-91ED-B828108B93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E66BC3-59D7-4381-96C6-94DE883DCF7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810097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D8299-31C7-4895-8761-EE41967389F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23F1AE-5FEA-470B-82FA-6750FFBA134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583560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7D829-9712-42DF-9355-1B5ECC20F8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7C5CB5-D55B-4606-AEAA-0AD07460D8C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48368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8B643-02FF-4C4A-B7F6-FF87D0A4A66B}"/>
              </a:ext>
            </a:extLst>
          </p:cNvPr>
          <p:cNvSpPr>
            <a:spLocks noGrp="1"/>
          </p:cNvSpPr>
          <p:nvPr>
            <p:ph type="title"/>
          </p:nvPr>
        </p:nvSpPr>
        <p:spPr>
          <a:xfrm>
            <a:off x="1518724" y="-1676603"/>
            <a:ext cx="3651467" cy="1676603"/>
          </a:xfrm>
        </p:spPr>
        <p:txBody>
          <a:bodyPr>
            <a:normAutofit/>
          </a:bodyPr>
          <a:lstStyle/>
          <a:p>
            <a:r>
              <a:rPr lang="en-US" dirty="0"/>
              <a:t>D&amp;D Influence</a:t>
            </a:r>
          </a:p>
        </p:txBody>
      </p:sp>
      <p:sp>
        <p:nvSpPr>
          <p:cNvPr id="10" name="Content Placeholder 9">
            <a:extLst>
              <a:ext uri="{FF2B5EF4-FFF2-40B4-BE49-F238E27FC236}">
                <a16:creationId xmlns:a16="http://schemas.microsoft.com/office/drawing/2014/main" id="{8726DEFC-6E00-4AE3-BD9C-28731D3B53F6}"/>
              </a:ext>
            </a:extLst>
          </p:cNvPr>
          <p:cNvSpPr>
            <a:spLocks noGrp="1"/>
          </p:cNvSpPr>
          <p:nvPr>
            <p:ph idx="1"/>
          </p:nvPr>
        </p:nvSpPr>
        <p:spPr>
          <a:xfrm>
            <a:off x="424873" y="1644073"/>
            <a:ext cx="3651466" cy="3785419"/>
          </a:xfrm>
        </p:spPr>
        <p:txBody>
          <a:bodyPr>
            <a:normAutofit/>
          </a:bodyPr>
          <a:lstStyle/>
          <a:p>
            <a:r>
              <a:rPr lang="en-US" sz="1800" dirty="0">
                <a:solidFill>
                  <a:schemeClr val="bg1"/>
                </a:solidFill>
              </a:rPr>
              <a:t>Like many RPG’s of the era, Final Fantasy was heavily influenced by Dungeons and Dragons the tabletop game.</a:t>
            </a:r>
          </a:p>
          <a:p>
            <a:endParaRPr lang="en-US" sz="1800" dirty="0">
              <a:solidFill>
                <a:schemeClr val="bg1"/>
              </a:solidFill>
            </a:endParaRPr>
          </a:p>
          <a:p>
            <a:r>
              <a:rPr lang="en-US" sz="1800" dirty="0">
                <a:solidFill>
                  <a:schemeClr val="bg1"/>
                </a:solidFill>
              </a:rPr>
              <a:t>Much like in D&amp;D  you could pick your party members jobs before heading out.</a:t>
            </a:r>
          </a:p>
          <a:p>
            <a:endParaRPr lang="en-US" sz="1800" dirty="0">
              <a:solidFill>
                <a:schemeClr val="bg1"/>
              </a:solidFill>
            </a:endParaRPr>
          </a:p>
          <a:p>
            <a:r>
              <a:rPr lang="en-US" sz="1800" dirty="0">
                <a:solidFill>
                  <a:schemeClr val="bg1"/>
                </a:solidFill>
              </a:rPr>
              <a:t>Here you play as the four warriors of light in an attempt to save the crystals!</a:t>
            </a:r>
          </a:p>
        </p:txBody>
      </p:sp>
      <p:pic>
        <p:nvPicPr>
          <p:cNvPr id="8" name="Content Placeholder 4">
            <a:extLst>
              <a:ext uri="{FF2B5EF4-FFF2-40B4-BE49-F238E27FC236}">
                <a16:creationId xmlns:a16="http://schemas.microsoft.com/office/drawing/2014/main" id="{FDB98E75-6A19-42C2-A5F4-7DFD58EC0D04}"/>
              </a:ext>
            </a:extLst>
          </p:cNvPr>
          <p:cNvPicPr>
            <a:picLocks noChangeAspect="1"/>
          </p:cNvPicPr>
          <p:nvPr/>
        </p:nvPicPr>
        <p:blipFill rotWithShape="1">
          <a:blip r:embed="rId2">
            <a:extLst>
              <a:ext uri="{28A0092B-C50C-407E-A947-70E740481C1C}">
                <a14:useLocalDpi xmlns:a14="http://schemas.microsoft.com/office/drawing/2010/main" val="0"/>
              </a:ext>
            </a:extLst>
          </a:blip>
          <a:srcRect r="3633"/>
          <a:stretch/>
        </p:blipFill>
        <p:spPr>
          <a:xfrm>
            <a:off x="4639056" y="10"/>
            <a:ext cx="7552944" cy="6857990"/>
          </a:xfrm>
          <a:prstGeom prst="rect">
            <a:avLst/>
          </a:prstGeom>
          <a:effectLst/>
        </p:spPr>
      </p:pic>
      <p:sp>
        <p:nvSpPr>
          <p:cNvPr id="6" name="TextBox 5">
            <a:extLst>
              <a:ext uri="{FF2B5EF4-FFF2-40B4-BE49-F238E27FC236}">
                <a16:creationId xmlns:a16="http://schemas.microsoft.com/office/drawing/2014/main" id="{B42C016E-BFC5-43A6-A56D-D4CA90B16098}"/>
              </a:ext>
            </a:extLst>
          </p:cNvPr>
          <p:cNvSpPr txBox="1"/>
          <p:nvPr/>
        </p:nvSpPr>
        <p:spPr>
          <a:xfrm>
            <a:off x="8903855" y="203200"/>
            <a:ext cx="1838036" cy="1200329"/>
          </a:xfrm>
          <a:prstGeom prst="rect">
            <a:avLst/>
          </a:prstGeom>
          <a:noFill/>
        </p:spPr>
        <p:txBody>
          <a:bodyPr wrap="square" rtlCol="0">
            <a:spAutoFit/>
          </a:bodyPr>
          <a:lstStyle/>
          <a:p>
            <a:r>
              <a:rPr lang="en-US" dirty="0">
                <a:solidFill>
                  <a:schemeClr val="bg1"/>
                </a:solidFill>
              </a:rPr>
              <a:t>This player chose a fighter, bard, monk and white mage.  Nice!</a:t>
            </a:r>
          </a:p>
        </p:txBody>
      </p:sp>
    </p:spTree>
    <p:extLst>
      <p:ext uri="{BB962C8B-B14F-4D97-AF65-F5344CB8AC3E}">
        <p14:creationId xmlns:p14="http://schemas.microsoft.com/office/powerpoint/2010/main" val="8682000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595B2-0FA8-4928-B853-7467163EAD3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470860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7AC1-5CA9-47DB-9CB6-16C45C8B2EC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17781F0-83E6-4221-BE72-308DFE57BFC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56860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AA66B-1167-4D00-A1AF-375031611E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22EA39-A2A0-4A86-96FE-121E81B1FA4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704912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EC4E-8DCC-4C97-8D37-5F1D554D14B5}"/>
              </a:ext>
            </a:extLst>
          </p:cNvPr>
          <p:cNvSpPr>
            <a:spLocks noGrp="1"/>
          </p:cNvSpPr>
          <p:nvPr>
            <p:ph type="title"/>
          </p:nvPr>
        </p:nvSpPr>
        <p:spPr/>
        <p:txBody>
          <a:bodyPr/>
          <a:lstStyle/>
          <a:p>
            <a:r>
              <a:rPr lang="en-US" dirty="0"/>
              <a:t>Lightning</a:t>
            </a:r>
          </a:p>
        </p:txBody>
      </p:sp>
      <p:sp>
        <p:nvSpPr>
          <p:cNvPr id="3" name="Content Placeholder 2">
            <a:extLst>
              <a:ext uri="{FF2B5EF4-FFF2-40B4-BE49-F238E27FC236}">
                <a16:creationId xmlns:a16="http://schemas.microsoft.com/office/drawing/2014/main" id="{DE28AAD1-B2A4-40EB-9523-078E0C656669}"/>
              </a:ext>
            </a:extLst>
          </p:cNvPr>
          <p:cNvSpPr>
            <a:spLocks noGrp="1"/>
          </p:cNvSpPr>
          <p:nvPr>
            <p:ph idx="1"/>
          </p:nvPr>
        </p:nvSpPr>
        <p:spPr/>
        <p:txBody>
          <a:bodyPr/>
          <a:lstStyle/>
          <a:p>
            <a:r>
              <a:rPr lang="en-US" dirty="0"/>
              <a:t>You’d probably think that the girl on the cover of the box was supposed to be the main character, but ‘Lightning’ (a name which really just rolls off the tongue) has probably the least amount of personality or influence on the story of anyone.</a:t>
            </a:r>
          </a:p>
        </p:txBody>
      </p:sp>
    </p:spTree>
    <p:extLst>
      <p:ext uri="{BB962C8B-B14F-4D97-AF65-F5344CB8AC3E}">
        <p14:creationId xmlns:p14="http://schemas.microsoft.com/office/powerpoint/2010/main" val="26953820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5A59C-40B7-4F34-8C0B-45D70EE4FB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F18BF5-1C95-4FE2-91B9-D3111314615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338228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39275-1F33-4932-A746-E636201499B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2611BD-E446-41ED-A6B2-5DC1FC4B977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160732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3ADA5-5FC0-4F7B-9ADD-B2031704BBC9}"/>
              </a:ext>
            </a:extLst>
          </p:cNvPr>
          <p:cNvSpPr>
            <a:spLocks noGrp="1"/>
          </p:cNvSpPr>
          <p:nvPr>
            <p:ph type="title"/>
          </p:nvPr>
        </p:nvSpPr>
        <p:spPr/>
        <p:txBody>
          <a:bodyPr/>
          <a:lstStyle/>
          <a:p>
            <a:r>
              <a:rPr lang="en-US" dirty="0" err="1"/>
              <a:t>Ffx</a:t>
            </a:r>
            <a:r>
              <a:rPr lang="en-US" dirty="0"/>
              <a:t> good story</a:t>
            </a:r>
          </a:p>
        </p:txBody>
      </p:sp>
      <p:sp>
        <p:nvSpPr>
          <p:cNvPr id="3" name="Content Placeholder 2">
            <a:extLst>
              <a:ext uri="{FF2B5EF4-FFF2-40B4-BE49-F238E27FC236}">
                <a16:creationId xmlns:a16="http://schemas.microsoft.com/office/drawing/2014/main" id="{3D481327-CBEE-46E1-AEC8-BF5F2ADF4AF6}"/>
              </a:ext>
            </a:extLst>
          </p:cNvPr>
          <p:cNvSpPr>
            <a:spLocks noGrp="1"/>
          </p:cNvSpPr>
          <p:nvPr>
            <p:ph idx="1"/>
          </p:nvPr>
        </p:nvSpPr>
        <p:spPr/>
        <p:txBody>
          <a:bodyPr/>
          <a:lstStyle/>
          <a:p>
            <a:r>
              <a:rPr lang="en-US" dirty="0" err="1"/>
              <a:t>Intersting</a:t>
            </a:r>
            <a:r>
              <a:rPr lang="en-US" dirty="0"/>
              <a:t> </a:t>
            </a:r>
            <a:r>
              <a:rPr lang="en-US" dirty="0" err="1"/>
              <a:t>blelievable</a:t>
            </a:r>
            <a:r>
              <a:rPr lang="en-US" dirty="0"/>
              <a:t> villains/monsters</a:t>
            </a:r>
          </a:p>
          <a:p>
            <a:r>
              <a:rPr lang="en-US" dirty="0"/>
              <a:t>Moral choices (marriage/duty)</a:t>
            </a:r>
          </a:p>
          <a:p>
            <a:r>
              <a:rPr lang="en-US" dirty="0"/>
              <a:t>World constantly feels like it’s about o end</a:t>
            </a:r>
          </a:p>
          <a:p>
            <a:endParaRPr lang="en-US" dirty="0"/>
          </a:p>
        </p:txBody>
      </p:sp>
    </p:spTree>
    <p:extLst>
      <p:ext uri="{BB962C8B-B14F-4D97-AF65-F5344CB8AC3E}">
        <p14:creationId xmlns:p14="http://schemas.microsoft.com/office/powerpoint/2010/main" val="2482448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3357A-D8D6-4F99-BF75-0BEB7503AE5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86ABA8-8FF2-48F0-918E-1F3C0FDC206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57680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2197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2F08C-CDC7-4EF6-B504-D72A04762C94}"/>
              </a:ext>
            </a:extLst>
          </p:cNvPr>
          <p:cNvSpPr>
            <a:spLocks noGrp="1"/>
          </p:cNvSpPr>
          <p:nvPr>
            <p:ph type="title"/>
          </p:nvPr>
        </p:nvSpPr>
        <p:spPr>
          <a:xfrm>
            <a:off x="-1" y="89336"/>
            <a:ext cx="12071927" cy="1325563"/>
          </a:xfrm>
        </p:spPr>
        <p:txBody>
          <a:bodyPr/>
          <a:lstStyle/>
          <a:p>
            <a:pPr algn="ctr"/>
            <a:r>
              <a:rPr lang="en-US" dirty="0">
                <a:solidFill>
                  <a:schemeClr val="bg1"/>
                </a:solidFill>
              </a:rPr>
              <a:t>Final Fantasy Golden Era - FFIV</a:t>
            </a:r>
          </a:p>
        </p:txBody>
      </p:sp>
      <p:pic>
        <p:nvPicPr>
          <p:cNvPr id="5" name="Content Placeholder 4">
            <a:extLst>
              <a:ext uri="{FF2B5EF4-FFF2-40B4-BE49-F238E27FC236}">
                <a16:creationId xmlns:a16="http://schemas.microsoft.com/office/drawing/2014/main" id="{62D9EA22-C278-4108-BBB2-7C14DE245D0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314" r="19197" b="2922"/>
          <a:stretch/>
        </p:blipFill>
        <p:spPr>
          <a:xfrm>
            <a:off x="0" y="1322672"/>
            <a:ext cx="6243782" cy="5544765"/>
          </a:xfrm>
        </p:spPr>
      </p:pic>
      <p:sp>
        <p:nvSpPr>
          <p:cNvPr id="8" name="TextBox 7">
            <a:extLst>
              <a:ext uri="{FF2B5EF4-FFF2-40B4-BE49-F238E27FC236}">
                <a16:creationId xmlns:a16="http://schemas.microsoft.com/office/drawing/2014/main" id="{E7D7B857-3390-4F3F-B02F-7F7B750D3909}"/>
              </a:ext>
            </a:extLst>
          </p:cNvPr>
          <p:cNvSpPr txBox="1"/>
          <p:nvPr/>
        </p:nvSpPr>
        <p:spPr>
          <a:xfrm>
            <a:off x="6243782" y="1322672"/>
            <a:ext cx="5948218"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By </a:t>
            </a:r>
            <a:r>
              <a:rPr lang="en-US" dirty="0" err="1">
                <a:solidFill>
                  <a:schemeClr val="bg1"/>
                </a:solidFill>
              </a:rPr>
              <a:t>xxxx</a:t>
            </a:r>
            <a:r>
              <a:rPr lang="en-US" dirty="0">
                <a:solidFill>
                  <a:schemeClr val="bg1"/>
                </a:solidFill>
              </a:rPr>
              <a:t> Final Fantasy was starting to pick up a big following in the U.S.  Although the numbering gets a little tricky from here on out, this was released in the states as Final Fantasy 2 on the SNES.</a:t>
            </a:r>
          </a:p>
        </p:txBody>
      </p:sp>
      <p:sp>
        <p:nvSpPr>
          <p:cNvPr id="9" name="TextBox 8">
            <a:extLst>
              <a:ext uri="{FF2B5EF4-FFF2-40B4-BE49-F238E27FC236}">
                <a16:creationId xmlns:a16="http://schemas.microsoft.com/office/drawing/2014/main" id="{CC22D83A-426C-4962-858A-D44BEF030E4F}"/>
              </a:ext>
            </a:extLst>
          </p:cNvPr>
          <p:cNvSpPr txBox="1"/>
          <p:nvPr/>
        </p:nvSpPr>
        <p:spPr>
          <a:xfrm>
            <a:off x="4008582" y="4935163"/>
            <a:ext cx="2235200" cy="1200329"/>
          </a:xfrm>
          <a:prstGeom prst="rect">
            <a:avLst/>
          </a:prstGeom>
          <a:gradFill>
            <a:gsLst>
              <a:gs pos="100000">
                <a:schemeClr val="accent1">
                  <a:lumMod val="40000"/>
                  <a:lumOff val="60000"/>
                </a:schemeClr>
              </a:gs>
              <a:gs pos="3000">
                <a:srgbClr val="021976"/>
              </a:gs>
            </a:gsLst>
            <a:lin ang="5400000" scaled="1"/>
          </a:gradFill>
        </p:spPr>
        <p:txBody>
          <a:bodyPr wrap="square" rtlCol="0">
            <a:spAutoFit/>
          </a:bodyPr>
          <a:lstStyle/>
          <a:p>
            <a:r>
              <a:rPr lang="en-US" dirty="0">
                <a:solidFill>
                  <a:schemeClr val="bg1"/>
                </a:solidFill>
              </a:rPr>
              <a:t>This is one of the rare times when Kain isn’t backstabbing the party…</a:t>
            </a:r>
          </a:p>
        </p:txBody>
      </p:sp>
      <p:sp>
        <p:nvSpPr>
          <p:cNvPr id="10" name="TextBox 9">
            <a:extLst>
              <a:ext uri="{FF2B5EF4-FFF2-40B4-BE49-F238E27FC236}">
                <a16:creationId xmlns:a16="http://schemas.microsoft.com/office/drawing/2014/main" id="{D723A080-48DA-43EA-8999-0ADB3406CEFB}"/>
              </a:ext>
            </a:extLst>
          </p:cNvPr>
          <p:cNvSpPr txBox="1"/>
          <p:nvPr/>
        </p:nvSpPr>
        <p:spPr>
          <a:xfrm>
            <a:off x="6326908" y="2523001"/>
            <a:ext cx="5948217" cy="286232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This was also my first Final Fantasy game.  I hadn’t ever experienced a game like it before.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You level up and get stronger just playing?  Awesome!</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There’s an interesting story line and well developed characters?  No way!</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Hidden treasure off the beaten path and a </a:t>
            </a:r>
            <a:r>
              <a:rPr lang="en-US" dirty="0" err="1">
                <a:solidFill>
                  <a:schemeClr val="bg1"/>
                </a:solidFill>
              </a:rPr>
              <a:t>spoony</a:t>
            </a:r>
            <a:r>
              <a:rPr lang="en-US" dirty="0">
                <a:solidFill>
                  <a:schemeClr val="bg1"/>
                </a:solidFill>
              </a:rPr>
              <a:t> bard to boot?  NERDGASM!</a:t>
            </a:r>
          </a:p>
        </p:txBody>
      </p:sp>
    </p:spTree>
    <p:extLst>
      <p:ext uri="{BB962C8B-B14F-4D97-AF65-F5344CB8AC3E}">
        <p14:creationId xmlns:p14="http://schemas.microsoft.com/office/powerpoint/2010/main" val="34422697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1014</Words>
  <Application>Microsoft Office PowerPoint</Application>
  <PresentationFormat>Widescreen</PresentationFormat>
  <Paragraphs>159</Paragraphs>
  <Slides>87</Slides>
  <Notes>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Arial</vt:lpstr>
      <vt:lpstr>Baskerville Old Face</vt:lpstr>
      <vt:lpstr>Calibri</vt:lpstr>
      <vt:lpstr>Calibri Light</vt:lpstr>
      <vt:lpstr>Helvetica Neue</vt:lpstr>
      <vt:lpstr>Office Theme</vt:lpstr>
      <vt:lpstr>- Add counter arguments - Do sources </vt:lpstr>
      <vt:lpstr>Make</vt:lpstr>
      <vt:lpstr>Spoiler Alert</vt:lpstr>
      <vt:lpstr>What is Final Fantasy?</vt:lpstr>
      <vt:lpstr>WRPG</vt:lpstr>
      <vt:lpstr>JRPG’s</vt:lpstr>
      <vt:lpstr>Early Final Fantasy</vt:lpstr>
      <vt:lpstr>D&amp;D Influence</vt:lpstr>
      <vt:lpstr>Final Fantasy Golden Era - FFIV</vt:lpstr>
      <vt:lpstr>Final Fantasy Golden Era - FFVI</vt:lpstr>
      <vt:lpstr>What Happened</vt:lpstr>
      <vt:lpstr>What can be done?</vt:lpstr>
      <vt:lpstr>Game Design</vt:lpstr>
      <vt:lpstr>Narrative</vt:lpstr>
      <vt:lpstr>What Happened?</vt:lpstr>
      <vt:lpstr>Graphical Focus</vt:lpstr>
      <vt:lpstr>Spirits Within</vt:lpstr>
      <vt:lpstr>Square’s Financial Troubles</vt:lpstr>
      <vt:lpstr>Enix desire to reach western audience</vt:lpstr>
      <vt:lpstr>Square-Enix Merger</vt:lpstr>
      <vt:lpstr>Outcome</vt:lpstr>
      <vt:lpstr>How do you ruin ice cream?</vt:lpstr>
      <vt:lpstr>Multiplayer Focus</vt:lpstr>
      <vt:lpstr>FFXI</vt:lpstr>
      <vt:lpstr>FFXIV</vt:lpstr>
      <vt:lpstr>Graphical Focus</vt:lpstr>
      <vt:lpstr>Costs</vt:lpstr>
      <vt:lpstr>Asset Reuse</vt:lpstr>
      <vt:lpstr>Off shoots</vt:lpstr>
      <vt:lpstr>Development Time</vt:lpstr>
      <vt:lpstr>Attempts to westernize</vt:lpstr>
      <vt:lpstr>Combat Changes</vt:lpstr>
      <vt:lpstr>Automation</vt:lpstr>
      <vt:lpstr>Action over strategy</vt:lpstr>
      <vt:lpstr>Streamlining</vt:lpstr>
      <vt:lpstr>Character Progression</vt:lpstr>
      <vt:lpstr>Job System (1, 5, 11, 14)</vt:lpstr>
      <vt:lpstr>Sphere Grid (FFX)</vt:lpstr>
      <vt:lpstr>License Board (FFXII)</vt:lpstr>
      <vt:lpstr>Crystal Pathway (FFXIII)</vt:lpstr>
      <vt:lpstr>(FFXV)</vt:lpstr>
      <vt:lpstr>Equipment</vt:lpstr>
      <vt:lpstr>FF9 eq</vt:lpstr>
      <vt:lpstr>FF13/FF15</vt:lpstr>
      <vt:lpstr>FF6</vt:lpstr>
      <vt:lpstr>FF9</vt:lpstr>
      <vt:lpstr>FF10</vt:lpstr>
      <vt:lpstr>Ffx13 bad char</vt:lpstr>
      <vt:lpstr>Bad char in 15</vt:lpstr>
      <vt:lpstr>Summons loss of identity</vt:lpstr>
      <vt:lpstr>Big awesome specftaclses</vt:lpstr>
      <vt:lpstr>FFXII</vt:lpstr>
      <vt:lpstr>FFXV</vt:lpstr>
      <vt:lpstr>Narrative Trouble</vt:lpstr>
      <vt:lpstr>Stories aren’t confined to a single game</vt:lpstr>
      <vt:lpstr>Incoherent stories</vt:lpstr>
      <vt:lpstr>Forgettable characters</vt:lpstr>
      <vt:lpstr>No well defined villain</vt:lpstr>
      <vt:lpstr>Problem of capitalism</vt:lpstr>
      <vt:lpstr>Graphics =/ profit</vt:lpstr>
      <vt:lpstr>Demand for AAA low graphic rpgs</vt:lpstr>
      <vt:lpstr>Memories</vt:lpstr>
      <vt:lpstr>Stop Westernizing</vt:lpstr>
      <vt:lpstr>Player driven progression</vt:lpstr>
      <vt:lpstr>Characters</vt:lpstr>
      <vt:lpstr>PowerPoint Presentation</vt:lpstr>
      <vt:lpstr>PowerPoint Presentation</vt:lpstr>
      <vt:lpstr>PowerPoint Presentation</vt:lpstr>
      <vt:lpstr>PowerPoint Presentation</vt:lpstr>
      <vt:lpstr> Cain</vt:lpstr>
      <vt:lpstr>Tellah</vt:lpstr>
      <vt:lpstr>Palom and Porem</vt:lpstr>
      <vt:lpstr>Rydia</vt:lpstr>
      <vt:lpstr>Edge</vt:lpstr>
      <vt:lpstr>PowerPoint Presentation</vt:lpstr>
      <vt:lpstr>ff9</vt:lpstr>
      <vt:lpstr>PowerPoint Presentation</vt:lpstr>
      <vt:lpstr>PowerPoint Presentation</vt:lpstr>
      <vt:lpstr>PowerPoint Presentation</vt:lpstr>
      <vt:lpstr>PowerPoint Presentation</vt:lpstr>
      <vt:lpstr>PowerPoint Presentation</vt:lpstr>
      <vt:lpstr>PowerPoint Presentation</vt:lpstr>
      <vt:lpstr>Lightning</vt:lpstr>
      <vt:lpstr>PowerPoint Presentation</vt:lpstr>
      <vt:lpstr>PowerPoint Presentation</vt:lpstr>
      <vt:lpstr>Ffx good story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Add counter arguments - Do sources </dc:title>
  <dc:creator>Troy Jeffery</dc:creator>
  <cp:lastModifiedBy>Troy Jeffery</cp:lastModifiedBy>
  <cp:revision>4</cp:revision>
  <dcterms:created xsi:type="dcterms:W3CDTF">2019-05-27T09:54:21Z</dcterms:created>
  <dcterms:modified xsi:type="dcterms:W3CDTF">2019-05-27T10:26:00Z</dcterms:modified>
</cp:coreProperties>
</file>